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4" r:id="rId4"/>
  </p:sldMasterIdLst>
  <p:notesMasterIdLst>
    <p:notesMasterId r:id="rId31"/>
  </p:notesMasterIdLst>
  <p:handoutMasterIdLst>
    <p:handoutMasterId r:id="rId32"/>
  </p:handoutMasterIdLst>
  <p:sldIdLst>
    <p:sldId id="734" r:id="rId5"/>
    <p:sldId id="341" r:id="rId6"/>
    <p:sldId id="467" r:id="rId7"/>
    <p:sldId id="1215" r:id="rId8"/>
    <p:sldId id="1216" r:id="rId9"/>
    <p:sldId id="1214" r:id="rId10"/>
    <p:sldId id="359" r:id="rId11"/>
    <p:sldId id="375" r:id="rId12"/>
    <p:sldId id="1223" r:id="rId13"/>
    <p:sldId id="481" r:id="rId14"/>
    <p:sldId id="330" r:id="rId15"/>
    <p:sldId id="484" r:id="rId16"/>
    <p:sldId id="1217" r:id="rId17"/>
    <p:sldId id="1226" r:id="rId18"/>
    <p:sldId id="1224" r:id="rId19"/>
    <p:sldId id="1219" r:id="rId20"/>
    <p:sldId id="1227" r:id="rId21"/>
    <p:sldId id="1220" r:id="rId22"/>
    <p:sldId id="1231" r:id="rId23"/>
    <p:sldId id="1221" r:id="rId24"/>
    <p:sldId id="1228" r:id="rId25"/>
    <p:sldId id="1222" r:id="rId26"/>
    <p:sldId id="1229" r:id="rId27"/>
    <p:sldId id="1225" r:id="rId28"/>
    <p:sldId id="508" r:id="rId29"/>
    <p:sldId id="1232" r:id="rId30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FDEDDF"/>
    <a:srgbClr val="008000"/>
    <a:srgbClr val="56A0D3"/>
    <a:srgbClr val="FF0000"/>
    <a:srgbClr val="FF7C80"/>
    <a:srgbClr val="FF5050"/>
    <a:srgbClr val="3333FF"/>
    <a:srgbClr val="FF0066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115" autoAdjust="0"/>
    <p:restoredTop sz="50895" autoAdjust="0"/>
  </p:normalViewPr>
  <p:slideViewPr>
    <p:cSldViewPr snapToGrid="0" snapToObjects="1">
      <p:cViewPr varScale="1">
        <p:scale>
          <a:sx n="56" d="100"/>
          <a:sy n="56" d="100"/>
        </p:scale>
        <p:origin x="2832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45"/>
    </p:cViewPr>
  </p:sorterViewPr>
  <p:notesViewPr>
    <p:cSldViewPr snapToGrid="0" snapToObjects="1">
      <p:cViewPr varScale="1">
        <p:scale>
          <a:sx n="50" d="100"/>
          <a:sy n="50" d="100"/>
        </p:scale>
        <p:origin x="2625" y="21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\hannesdatta\Downloads\imf-dm-export-20220518(1).xls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\hannesdatta\Dropbox\Tilburg%20on%20Dropbox\Projects\GfK%20Singapore\shared\Slides\input\imf-dm-export-20220518(1)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b="1" dirty="0"/>
              <a:t>GDP based on purchasing power parity share of world total (in %)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NL"/>
        </a:p>
      </c:txPr>
    </c:title>
    <c:autoTitleDeleted val="0"/>
    <c:plotArea>
      <c:layout/>
      <c:scatterChart>
        <c:scatterStyle val="smoothMarker"/>
        <c:varyColors val="0"/>
        <c:ser>
          <c:idx val="1"/>
          <c:order val="0"/>
          <c:tx>
            <c:strRef>
              <c:f>PPPSH!$A$3</c:f>
              <c:strCache>
                <c:ptCount val="1"/>
                <c:pt idx="0">
                  <c:v>Advanced economies</c:v>
                </c:pt>
              </c:strCache>
            </c:strRef>
          </c:tx>
          <c:spPr>
            <a:ln w="3810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xVal>
            <c:numRef>
              <c:f>PPPSH!$B$1:$AW$1</c:f>
              <c:numCache>
                <c:formatCode>General</c:formatCode>
                <c:ptCount val="48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2016</c:v>
                </c:pt>
                <c:pt idx="37">
                  <c:v>2017</c:v>
                </c:pt>
                <c:pt idx="38">
                  <c:v>2018</c:v>
                </c:pt>
                <c:pt idx="39">
                  <c:v>2019</c:v>
                </c:pt>
                <c:pt idx="40">
                  <c:v>2020</c:v>
                </c:pt>
                <c:pt idx="41">
                  <c:v>2021</c:v>
                </c:pt>
                <c:pt idx="42">
                  <c:v>2022</c:v>
                </c:pt>
                <c:pt idx="43">
                  <c:v>2023</c:v>
                </c:pt>
                <c:pt idx="44">
                  <c:v>2024</c:v>
                </c:pt>
                <c:pt idx="45">
                  <c:v>2025</c:v>
                </c:pt>
                <c:pt idx="46">
                  <c:v>2026</c:v>
                </c:pt>
                <c:pt idx="47">
                  <c:v>2027</c:v>
                </c:pt>
              </c:numCache>
            </c:numRef>
          </c:xVal>
          <c:yVal>
            <c:numRef>
              <c:f>PPPSH!$B$3:$AW$3</c:f>
              <c:numCache>
                <c:formatCode>General</c:formatCode>
                <c:ptCount val="48"/>
                <c:pt idx="0">
                  <c:v>62.802999999999997</c:v>
                </c:pt>
                <c:pt idx="1">
                  <c:v>62.927999999999997</c:v>
                </c:pt>
                <c:pt idx="2">
                  <c:v>62.820999999999998</c:v>
                </c:pt>
                <c:pt idx="3">
                  <c:v>63.264000000000003</c:v>
                </c:pt>
                <c:pt idx="4">
                  <c:v>63.503</c:v>
                </c:pt>
                <c:pt idx="5">
                  <c:v>63.57</c:v>
                </c:pt>
                <c:pt idx="6">
                  <c:v>63.444000000000003</c:v>
                </c:pt>
                <c:pt idx="7">
                  <c:v>63.444000000000003</c:v>
                </c:pt>
                <c:pt idx="8">
                  <c:v>63.576999999999998</c:v>
                </c:pt>
                <c:pt idx="9">
                  <c:v>63.746000000000002</c:v>
                </c:pt>
                <c:pt idx="10">
                  <c:v>63.133000000000003</c:v>
                </c:pt>
                <c:pt idx="11">
                  <c:v>62.554000000000002</c:v>
                </c:pt>
                <c:pt idx="12">
                  <c:v>57.692999999999998</c:v>
                </c:pt>
                <c:pt idx="13">
                  <c:v>57.482999999999997</c:v>
                </c:pt>
                <c:pt idx="14">
                  <c:v>57.683999999999997</c:v>
                </c:pt>
                <c:pt idx="15">
                  <c:v>57.697000000000003</c:v>
                </c:pt>
                <c:pt idx="16">
                  <c:v>57.244999999999997</c:v>
                </c:pt>
                <c:pt idx="17">
                  <c:v>56.94</c:v>
                </c:pt>
                <c:pt idx="18">
                  <c:v>56.94</c:v>
                </c:pt>
                <c:pt idx="19">
                  <c:v>57.005000000000003</c:v>
                </c:pt>
                <c:pt idx="20">
                  <c:v>56.627000000000002</c:v>
                </c:pt>
                <c:pt idx="21">
                  <c:v>56.170999999999999</c:v>
                </c:pt>
                <c:pt idx="22">
                  <c:v>55.515000000000001</c:v>
                </c:pt>
                <c:pt idx="23">
                  <c:v>54.426000000000002</c:v>
                </c:pt>
                <c:pt idx="24">
                  <c:v>53.38</c:v>
                </c:pt>
                <c:pt idx="25">
                  <c:v>52.38</c:v>
                </c:pt>
                <c:pt idx="26">
                  <c:v>51.253999999999998</c:v>
                </c:pt>
                <c:pt idx="27">
                  <c:v>49.945</c:v>
                </c:pt>
                <c:pt idx="28">
                  <c:v>48.677</c:v>
                </c:pt>
                <c:pt idx="29">
                  <c:v>47.216999999999999</c:v>
                </c:pt>
                <c:pt idx="30">
                  <c:v>46.231000000000002</c:v>
                </c:pt>
                <c:pt idx="31">
                  <c:v>45.238</c:v>
                </c:pt>
                <c:pt idx="32">
                  <c:v>44.305</c:v>
                </c:pt>
                <c:pt idx="33">
                  <c:v>43.948</c:v>
                </c:pt>
                <c:pt idx="34">
                  <c:v>43.762999999999998</c:v>
                </c:pt>
                <c:pt idx="35">
                  <c:v>44.302999999999997</c:v>
                </c:pt>
                <c:pt idx="36">
                  <c:v>44.27</c:v>
                </c:pt>
                <c:pt idx="37">
                  <c:v>43.933</c:v>
                </c:pt>
                <c:pt idx="38">
                  <c:v>43.395000000000003</c:v>
                </c:pt>
                <c:pt idx="39">
                  <c:v>42.954000000000001</c:v>
                </c:pt>
                <c:pt idx="40">
                  <c:v>42.36</c:v>
                </c:pt>
                <c:pt idx="41">
                  <c:v>42.064999999999998</c:v>
                </c:pt>
                <c:pt idx="42">
                  <c:v>42.09</c:v>
                </c:pt>
                <c:pt idx="43">
                  <c:v>41.622999999999998</c:v>
                </c:pt>
                <c:pt idx="44">
                  <c:v>40.950000000000003</c:v>
                </c:pt>
                <c:pt idx="45">
                  <c:v>40.299999999999997</c:v>
                </c:pt>
                <c:pt idx="46">
                  <c:v>39.655999999999999</c:v>
                </c:pt>
                <c:pt idx="47">
                  <c:v>39.017000000000003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9736-D444-AE79-39664695A9D6}"/>
            </c:ext>
          </c:extLst>
        </c:ser>
        <c:ser>
          <c:idx val="2"/>
          <c:order val="1"/>
          <c:tx>
            <c:strRef>
              <c:f>PPPSH!$A$4</c:f>
              <c:strCache>
                <c:ptCount val="1"/>
                <c:pt idx="0">
                  <c:v>Emerging market and developing economies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PPPSH!$B$1:$AW$1</c:f>
              <c:numCache>
                <c:formatCode>General</c:formatCode>
                <c:ptCount val="48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2016</c:v>
                </c:pt>
                <c:pt idx="37">
                  <c:v>2017</c:v>
                </c:pt>
                <c:pt idx="38">
                  <c:v>2018</c:v>
                </c:pt>
                <c:pt idx="39">
                  <c:v>2019</c:v>
                </c:pt>
                <c:pt idx="40">
                  <c:v>2020</c:v>
                </c:pt>
                <c:pt idx="41">
                  <c:v>2021</c:v>
                </c:pt>
                <c:pt idx="42">
                  <c:v>2022</c:v>
                </c:pt>
                <c:pt idx="43">
                  <c:v>2023</c:v>
                </c:pt>
                <c:pt idx="44">
                  <c:v>2024</c:v>
                </c:pt>
                <c:pt idx="45">
                  <c:v>2025</c:v>
                </c:pt>
                <c:pt idx="46">
                  <c:v>2026</c:v>
                </c:pt>
                <c:pt idx="47">
                  <c:v>2027</c:v>
                </c:pt>
              </c:numCache>
            </c:numRef>
          </c:xVal>
          <c:yVal>
            <c:numRef>
              <c:f>PPPSH!$B$4:$AW$4</c:f>
              <c:numCache>
                <c:formatCode>General</c:formatCode>
                <c:ptCount val="48"/>
                <c:pt idx="0">
                  <c:v>37.197000000000003</c:v>
                </c:pt>
                <c:pt idx="1">
                  <c:v>37.072000000000003</c:v>
                </c:pt>
                <c:pt idx="2">
                  <c:v>37.179000000000002</c:v>
                </c:pt>
                <c:pt idx="3">
                  <c:v>36.735999999999997</c:v>
                </c:pt>
                <c:pt idx="4">
                  <c:v>36.497</c:v>
                </c:pt>
                <c:pt idx="5">
                  <c:v>36.43</c:v>
                </c:pt>
                <c:pt idx="6">
                  <c:v>36.555999999999997</c:v>
                </c:pt>
                <c:pt idx="7">
                  <c:v>36.555999999999997</c:v>
                </c:pt>
                <c:pt idx="8">
                  <c:v>36.423000000000002</c:v>
                </c:pt>
                <c:pt idx="9">
                  <c:v>36.253999999999998</c:v>
                </c:pt>
                <c:pt idx="10">
                  <c:v>36.866999999999997</c:v>
                </c:pt>
                <c:pt idx="11">
                  <c:v>37.445999999999998</c:v>
                </c:pt>
                <c:pt idx="12">
                  <c:v>42.307000000000002</c:v>
                </c:pt>
                <c:pt idx="13">
                  <c:v>42.517000000000003</c:v>
                </c:pt>
                <c:pt idx="14">
                  <c:v>42.316000000000003</c:v>
                </c:pt>
                <c:pt idx="15">
                  <c:v>42.302999999999997</c:v>
                </c:pt>
                <c:pt idx="16">
                  <c:v>42.755000000000003</c:v>
                </c:pt>
                <c:pt idx="17">
                  <c:v>43.06</c:v>
                </c:pt>
                <c:pt idx="18">
                  <c:v>43.06</c:v>
                </c:pt>
                <c:pt idx="19">
                  <c:v>42.994999999999997</c:v>
                </c:pt>
                <c:pt idx="20">
                  <c:v>43.372999999999998</c:v>
                </c:pt>
                <c:pt idx="21">
                  <c:v>43.829000000000001</c:v>
                </c:pt>
                <c:pt idx="22">
                  <c:v>44.484999999999999</c:v>
                </c:pt>
                <c:pt idx="23">
                  <c:v>45.573999999999998</c:v>
                </c:pt>
                <c:pt idx="24">
                  <c:v>46.62</c:v>
                </c:pt>
                <c:pt idx="25">
                  <c:v>47.62</c:v>
                </c:pt>
                <c:pt idx="26">
                  <c:v>48.746000000000002</c:v>
                </c:pt>
                <c:pt idx="27">
                  <c:v>50.055</c:v>
                </c:pt>
                <c:pt idx="28">
                  <c:v>51.323</c:v>
                </c:pt>
                <c:pt idx="29">
                  <c:v>52.783000000000001</c:v>
                </c:pt>
                <c:pt idx="30">
                  <c:v>53.768999999999998</c:v>
                </c:pt>
                <c:pt idx="31">
                  <c:v>54.762</c:v>
                </c:pt>
                <c:pt idx="32">
                  <c:v>55.695</c:v>
                </c:pt>
                <c:pt idx="33">
                  <c:v>56.052</c:v>
                </c:pt>
                <c:pt idx="34">
                  <c:v>56.237000000000002</c:v>
                </c:pt>
                <c:pt idx="35">
                  <c:v>55.697000000000003</c:v>
                </c:pt>
                <c:pt idx="36">
                  <c:v>55.73</c:v>
                </c:pt>
                <c:pt idx="37">
                  <c:v>56.067</c:v>
                </c:pt>
                <c:pt idx="38">
                  <c:v>56.604999999999997</c:v>
                </c:pt>
                <c:pt idx="39">
                  <c:v>57.045999999999999</c:v>
                </c:pt>
                <c:pt idx="40">
                  <c:v>57.64</c:v>
                </c:pt>
                <c:pt idx="41">
                  <c:v>57.935000000000002</c:v>
                </c:pt>
                <c:pt idx="42">
                  <c:v>57.91</c:v>
                </c:pt>
                <c:pt idx="43">
                  <c:v>58.377000000000002</c:v>
                </c:pt>
                <c:pt idx="44">
                  <c:v>59.05</c:v>
                </c:pt>
                <c:pt idx="45">
                  <c:v>59.7</c:v>
                </c:pt>
                <c:pt idx="46">
                  <c:v>60.344000000000001</c:v>
                </c:pt>
                <c:pt idx="47">
                  <c:v>60.982999999999997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9736-D444-AE79-39664695A9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38515343"/>
        <c:axId val="1407475135"/>
      </c:scatterChart>
      <c:valAx>
        <c:axId val="1038515343"/>
        <c:scaling>
          <c:orientation val="minMax"/>
          <c:max val="2022"/>
          <c:min val="199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NL"/>
          </a:p>
        </c:txPr>
        <c:crossAx val="1407475135"/>
        <c:crosses val="autoZero"/>
        <c:crossBetween val="midCat"/>
      </c:valAx>
      <c:valAx>
        <c:axId val="1407475135"/>
        <c:scaling>
          <c:orientation val="minMax"/>
          <c:min val="3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400"/>
                  <a:t>GDP (in</a:t>
                </a:r>
                <a:r>
                  <a:rPr lang="en-GB" sz="1400" baseline="0"/>
                  <a:t> % of world total)</a:t>
                </a:r>
                <a:endParaRPr lang="en-GB" sz="140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NL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NL"/>
          </a:p>
        </c:txPr>
        <c:crossAx val="1038515343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N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N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Sheet6!$B$22</c:f>
              <c:strCache>
                <c:ptCount val="1"/>
                <c:pt idx="0">
                  <c:v>Line length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Gill Sans MT" panose="020B0502020104020203" pitchFamily="34" charset="77"/>
                    <a:ea typeface="+mn-ea"/>
                    <a:cs typeface="+mn-cs"/>
                  </a:defRPr>
                </a:pPr>
                <a:endParaRPr lang="en-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Sheet6!$A$23:$A$36</c:f>
              <c:strCache>
                <c:ptCount val="14"/>
                <c:pt idx="0">
                  <c:v>India</c:v>
                </c:pt>
                <c:pt idx="1">
                  <c:v>Japan</c:v>
                </c:pt>
                <c:pt idx="2">
                  <c:v>Philippines</c:v>
                </c:pt>
                <c:pt idx="3">
                  <c:v>Australia</c:v>
                </c:pt>
                <c:pt idx="4">
                  <c:v>Vietnam</c:v>
                </c:pt>
                <c:pt idx="5">
                  <c:v>Taiwan</c:v>
                </c:pt>
                <c:pt idx="6">
                  <c:v>South Korea</c:v>
                </c:pt>
                <c:pt idx="7">
                  <c:v>Hong Kong</c:v>
                </c:pt>
                <c:pt idx="8">
                  <c:v>Malaysia</c:v>
                </c:pt>
                <c:pt idx="9">
                  <c:v>China</c:v>
                </c:pt>
                <c:pt idx="10">
                  <c:v>Thailand</c:v>
                </c:pt>
                <c:pt idx="11">
                  <c:v>Singapore</c:v>
                </c:pt>
                <c:pt idx="12">
                  <c:v>New Zealand</c:v>
                </c:pt>
                <c:pt idx="13">
                  <c:v>Indonesia</c:v>
                </c:pt>
              </c:strCache>
            </c:strRef>
          </c:cat>
          <c:val>
            <c:numRef>
              <c:f>Sheet6!$B$23:$B$36</c:f>
              <c:numCache>
                <c:formatCode>General</c:formatCode>
                <c:ptCount val="14"/>
                <c:pt idx="0">
                  <c:v>0.27300000000000002</c:v>
                </c:pt>
                <c:pt idx="1">
                  <c:v>0.26100000000000001</c:v>
                </c:pt>
                <c:pt idx="2">
                  <c:v>0.44800000000000001</c:v>
                </c:pt>
                <c:pt idx="3">
                  <c:v>0.315</c:v>
                </c:pt>
                <c:pt idx="4">
                  <c:v>0.51300000000000001</c:v>
                </c:pt>
                <c:pt idx="5">
                  <c:v>0.55200000000000005</c:v>
                </c:pt>
                <c:pt idx="6">
                  <c:v>0.44</c:v>
                </c:pt>
                <c:pt idx="7">
                  <c:v>0.47099999999999997</c:v>
                </c:pt>
                <c:pt idx="8">
                  <c:v>0.51</c:v>
                </c:pt>
                <c:pt idx="9">
                  <c:v>0.42</c:v>
                </c:pt>
                <c:pt idx="10">
                  <c:v>0.47199999999999998</c:v>
                </c:pt>
                <c:pt idx="11">
                  <c:v>0.58799999999999997</c:v>
                </c:pt>
                <c:pt idx="12">
                  <c:v>0.40500000000000003</c:v>
                </c:pt>
                <c:pt idx="13">
                  <c:v>0.73199999999999998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13E-D54A-B33D-58928A429FCB}"/>
            </c:ext>
          </c:extLst>
        </c:ser>
        <c:ser>
          <c:idx val="1"/>
          <c:order val="1"/>
          <c:tx>
            <c:strRef>
              <c:f>Sheet6!$C$22</c:f>
              <c:strCache>
                <c:ptCount val="1"/>
                <c:pt idx="0">
                  <c:v>Price</c:v>
                </c:pt>
              </c:strCache>
            </c:strRef>
          </c:tx>
          <c:spPr>
            <a:solidFill>
              <a:srgbClr val="0066F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Gill Sans MT" panose="020B0502020104020203" pitchFamily="34" charset="77"/>
                    <a:ea typeface="+mn-ea"/>
                    <a:cs typeface="+mn-cs"/>
                  </a:defRPr>
                </a:pPr>
                <a:endParaRPr lang="en-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Sheet6!$A$23:$A$36</c:f>
              <c:strCache>
                <c:ptCount val="14"/>
                <c:pt idx="0">
                  <c:v>India</c:v>
                </c:pt>
                <c:pt idx="1">
                  <c:v>Japan</c:v>
                </c:pt>
                <c:pt idx="2">
                  <c:v>Philippines</c:v>
                </c:pt>
                <c:pt idx="3">
                  <c:v>Australia</c:v>
                </c:pt>
                <c:pt idx="4">
                  <c:v>Vietnam</c:v>
                </c:pt>
                <c:pt idx="5">
                  <c:v>Taiwan</c:v>
                </c:pt>
                <c:pt idx="6">
                  <c:v>South Korea</c:v>
                </c:pt>
                <c:pt idx="7">
                  <c:v>Hong Kong</c:v>
                </c:pt>
                <c:pt idx="8">
                  <c:v>Malaysia</c:v>
                </c:pt>
                <c:pt idx="9">
                  <c:v>China</c:v>
                </c:pt>
                <c:pt idx="10">
                  <c:v>Thailand</c:v>
                </c:pt>
                <c:pt idx="11">
                  <c:v>Singapore</c:v>
                </c:pt>
                <c:pt idx="12">
                  <c:v>New Zealand</c:v>
                </c:pt>
                <c:pt idx="13">
                  <c:v>Indonesia</c:v>
                </c:pt>
              </c:strCache>
            </c:strRef>
          </c:cat>
          <c:val>
            <c:numRef>
              <c:f>Sheet6!$C$23:$C$36</c:f>
              <c:numCache>
                <c:formatCode>General</c:formatCode>
                <c:ptCount val="14"/>
                <c:pt idx="0">
                  <c:v>0.32100000000000001</c:v>
                </c:pt>
                <c:pt idx="1">
                  <c:v>0.26200000000000001</c:v>
                </c:pt>
                <c:pt idx="2">
                  <c:v>0.161</c:v>
                </c:pt>
                <c:pt idx="3">
                  <c:v>0.35199999999999998</c:v>
                </c:pt>
                <c:pt idx="4">
                  <c:v>0.217</c:v>
                </c:pt>
                <c:pt idx="5">
                  <c:v>0.377</c:v>
                </c:pt>
                <c:pt idx="6">
                  <c:v>0.55900000000000005</c:v>
                </c:pt>
                <c:pt idx="7">
                  <c:v>0.46800000000000003</c:v>
                </c:pt>
                <c:pt idx="8">
                  <c:v>0.40600000000000003</c:v>
                </c:pt>
                <c:pt idx="9">
                  <c:v>0.60499999999999998</c:v>
                </c:pt>
                <c:pt idx="10">
                  <c:v>0.53100000000000003</c:v>
                </c:pt>
                <c:pt idx="11">
                  <c:v>0.4</c:v>
                </c:pt>
                <c:pt idx="12">
                  <c:v>0.48299999999999998</c:v>
                </c:pt>
                <c:pt idx="13">
                  <c:v>0.76700000000000002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13E-D54A-B33D-58928A429FCB}"/>
            </c:ext>
          </c:extLst>
        </c:ser>
        <c:ser>
          <c:idx val="2"/>
          <c:order val="2"/>
          <c:tx>
            <c:strRef>
              <c:f>Sheet6!$D$22</c:f>
              <c:strCache>
                <c:ptCount val="1"/>
                <c:pt idx="0">
                  <c:v>Distribution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Gill Sans MT" panose="020B0502020104020203" pitchFamily="34" charset="77"/>
                    <a:ea typeface="+mn-ea"/>
                    <a:cs typeface="+mn-cs"/>
                  </a:defRPr>
                </a:pPr>
                <a:endParaRPr lang="en-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Sheet6!$A$23:$A$36</c:f>
              <c:strCache>
                <c:ptCount val="14"/>
                <c:pt idx="0">
                  <c:v>India</c:v>
                </c:pt>
                <c:pt idx="1">
                  <c:v>Japan</c:v>
                </c:pt>
                <c:pt idx="2">
                  <c:v>Philippines</c:v>
                </c:pt>
                <c:pt idx="3">
                  <c:v>Australia</c:v>
                </c:pt>
                <c:pt idx="4">
                  <c:v>Vietnam</c:v>
                </c:pt>
                <c:pt idx="5">
                  <c:v>Taiwan</c:v>
                </c:pt>
                <c:pt idx="6">
                  <c:v>South Korea</c:v>
                </c:pt>
                <c:pt idx="7">
                  <c:v>Hong Kong</c:v>
                </c:pt>
                <c:pt idx="8">
                  <c:v>Malaysia</c:v>
                </c:pt>
                <c:pt idx="9">
                  <c:v>China</c:v>
                </c:pt>
                <c:pt idx="10">
                  <c:v>Thailand</c:v>
                </c:pt>
                <c:pt idx="11">
                  <c:v>Singapore</c:v>
                </c:pt>
                <c:pt idx="12">
                  <c:v>New Zealand</c:v>
                </c:pt>
                <c:pt idx="13">
                  <c:v>Indonesia</c:v>
                </c:pt>
              </c:strCache>
            </c:strRef>
          </c:cat>
          <c:val>
            <c:numRef>
              <c:f>Sheet6!$D$23:$D$36</c:f>
              <c:numCache>
                <c:formatCode>General</c:formatCode>
                <c:ptCount val="14"/>
                <c:pt idx="0">
                  <c:v>0.13700000000000001</c:v>
                </c:pt>
                <c:pt idx="1">
                  <c:v>0.30499999999999999</c:v>
                </c:pt>
                <c:pt idx="2">
                  <c:v>0.4</c:v>
                </c:pt>
                <c:pt idx="3">
                  <c:v>0.41899999999999998</c:v>
                </c:pt>
                <c:pt idx="4">
                  <c:v>0.41399999999999998</c:v>
                </c:pt>
                <c:pt idx="5">
                  <c:v>0.255</c:v>
                </c:pt>
                <c:pt idx="6">
                  <c:v>0.29399999999999998</c:v>
                </c:pt>
                <c:pt idx="7">
                  <c:v>0.41099999999999998</c:v>
                </c:pt>
                <c:pt idx="8">
                  <c:v>0.441</c:v>
                </c:pt>
                <c:pt idx="9">
                  <c:v>0.38300000000000001</c:v>
                </c:pt>
                <c:pt idx="10">
                  <c:v>0.441</c:v>
                </c:pt>
                <c:pt idx="11">
                  <c:v>0.45700000000000002</c:v>
                </c:pt>
                <c:pt idx="12">
                  <c:v>0.624</c:v>
                </c:pt>
                <c:pt idx="13">
                  <c:v>0.371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13E-D54A-B33D-58928A429F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28572287"/>
        <c:axId val="1027949375"/>
      </c:barChart>
      <c:catAx>
        <c:axId val="1028572287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Gill Sans MT" panose="020B0502020104020203" pitchFamily="34" charset="77"/>
                    <a:ea typeface="+mn-ea"/>
                    <a:cs typeface="+mn-cs"/>
                  </a:defRPr>
                </a:pPr>
                <a:r>
                  <a:rPr lang="en-GB" b="1"/>
                  <a:t>Country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ill Sans MT" panose="020B0502020104020203" pitchFamily="34" charset="77"/>
                  <a:ea typeface="+mn-ea"/>
                  <a:cs typeface="+mn-cs"/>
                </a:defRPr>
              </a:pPr>
              <a:endParaRPr lang="en-NL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77"/>
                <a:ea typeface="+mn-ea"/>
                <a:cs typeface="+mn-cs"/>
              </a:defRPr>
            </a:pPr>
            <a:endParaRPr lang="en-NL"/>
          </a:p>
        </c:txPr>
        <c:crossAx val="1027949375"/>
        <c:crosses val="autoZero"/>
        <c:auto val="1"/>
        <c:lblAlgn val="ctr"/>
        <c:lblOffset val="100"/>
        <c:noMultiLvlLbl val="0"/>
      </c:catAx>
      <c:valAx>
        <c:axId val="102794937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Gill Sans MT" panose="020B0502020104020203" pitchFamily="34" charset="77"/>
                    <a:ea typeface="+mn-ea"/>
                    <a:cs typeface="+mn-cs"/>
                  </a:defRPr>
                </a:pPr>
                <a:r>
                  <a:rPr lang="en-GB" b="1"/>
                  <a:t>Magnitude of Marketing Elasticities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ill Sans MT" panose="020B0502020104020203" pitchFamily="34" charset="77"/>
                  <a:ea typeface="+mn-ea"/>
                  <a:cs typeface="+mn-cs"/>
                </a:defRPr>
              </a:pPr>
              <a:endParaRPr lang="en-NL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77"/>
                <a:ea typeface="+mn-ea"/>
                <a:cs typeface="+mn-cs"/>
              </a:defRPr>
            </a:pPr>
            <a:endParaRPr lang="en-NL"/>
          </a:p>
        </c:txPr>
        <c:crossAx val="102857228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Gill Sans MT" panose="020B0502020104020203" pitchFamily="34" charset="77"/>
              <a:ea typeface="+mn-ea"/>
              <a:cs typeface="+mn-cs"/>
            </a:defRPr>
          </a:pPr>
          <a:endParaRPr lang="en-N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latin typeface="Gill Sans MT" panose="020B0502020104020203" pitchFamily="34" charset="77"/>
        </a:defRPr>
      </a:pPr>
      <a:endParaRPr lang="en-N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372" cy="464184"/>
          </a:xfrm>
          <a:prstGeom prst="rect">
            <a:avLst/>
          </a:prstGeom>
        </p:spPr>
        <p:txBody>
          <a:bodyPr vert="horz" lIns="91650" tIns="45825" rIns="91650" bIns="4582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437" y="0"/>
            <a:ext cx="3038372" cy="464184"/>
          </a:xfrm>
          <a:prstGeom prst="rect">
            <a:avLst/>
          </a:prstGeom>
        </p:spPr>
        <p:txBody>
          <a:bodyPr vert="horz" lIns="91650" tIns="45825" rIns="91650" bIns="45825" rtlCol="0"/>
          <a:lstStyle>
            <a:lvl1pPr algn="r">
              <a:defRPr sz="1200"/>
            </a:lvl1pPr>
          </a:lstStyle>
          <a:p>
            <a:fld id="{4B366CF1-DB7C-442A-A56B-6CA8BAAA86F7}" type="datetimeFigureOut">
              <a:rPr lang="en-US" smtClean="0"/>
              <a:pPr/>
              <a:t>7/27/22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627"/>
            <a:ext cx="3038372" cy="464184"/>
          </a:xfrm>
          <a:prstGeom prst="rect">
            <a:avLst/>
          </a:prstGeom>
        </p:spPr>
        <p:txBody>
          <a:bodyPr vert="horz" lIns="91650" tIns="45825" rIns="91650" bIns="4582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437" y="8830627"/>
            <a:ext cx="3038372" cy="464184"/>
          </a:xfrm>
          <a:prstGeom prst="rect">
            <a:avLst/>
          </a:prstGeom>
        </p:spPr>
        <p:txBody>
          <a:bodyPr vert="horz" lIns="91650" tIns="45825" rIns="91650" bIns="45825" rtlCol="0" anchor="b"/>
          <a:lstStyle>
            <a:lvl1pPr algn="r">
              <a:defRPr sz="1200"/>
            </a:lvl1pPr>
          </a:lstStyle>
          <a:p>
            <a:fld id="{F7E358FA-9A35-4380-B00E-64596A3F04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1822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1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r">
              <a:defRPr sz="1200"/>
            </a:lvl1pPr>
          </a:lstStyle>
          <a:p>
            <a:fld id="{488411F8-DEBD-4F61-A5BF-D302DADB1031}" type="datetimeFigureOut">
              <a:rPr lang="en-US" smtClean="0"/>
              <a:pPr/>
              <a:t>7/27/22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8500"/>
            <a:ext cx="4645025" cy="3484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2" tIns="46586" rIns="93172" bIns="4658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3172" tIns="46586" rIns="93172" bIns="4658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8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r">
              <a:defRPr sz="1200"/>
            </a:lvl1pPr>
          </a:lstStyle>
          <a:p>
            <a:fld id="{CE16ACBA-0314-46A2-918A-81714D3B161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5591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252BCE-097D-42E6-9186-DEBA96565AA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496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252BCE-097D-42E6-9186-DEBA96565AA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66086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24000" lvl="1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252BCE-097D-42E6-9186-DEBA96565AA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75461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252BCE-097D-42E6-9186-DEBA96565AA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45619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52BCE-097D-42E6-9186-DEBA96565AA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4059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252BCE-097D-42E6-9186-DEBA96565AA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8279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34900" y="3085765"/>
            <a:ext cx="8447150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5894" y="1020431"/>
            <a:ext cx="8245162" cy="1475013"/>
          </a:xfrm>
          <a:effectLst/>
        </p:spPr>
        <p:txBody>
          <a:bodyPr anchor="b">
            <a:normAutofit/>
          </a:bodyPr>
          <a:lstStyle>
            <a:lvl1pPr>
              <a:defRPr sz="27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5895" y="2495446"/>
            <a:ext cx="8245160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200" cap="all">
                <a:solidFill>
                  <a:schemeClr val="accent2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04463" y="5956138"/>
            <a:ext cx="21336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5894" y="5951812"/>
            <a:ext cx="5187908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Ailawadi “Power of Brand”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8725" y="5956138"/>
            <a:ext cx="76233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A78FEA8F-C719-4022-90D1-5E2392C5DC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649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330214" y="614407"/>
            <a:ext cx="8482004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35894" y="702156"/>
            <a:ext cx="8272212" cy="1013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57D1F-4934-421B-86C5-95157B0E1DA3}" type="datetimeFigureOut">
              <a:rPr lang="en-US" smtClean="0"/>
              <a:pPr/>
              <a:t>7/27/22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FEA8F-C719-4022-90D1-5E2392C5DC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009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6629401" y="599725"/>
            <a:ext cx="2180113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675727"/>
            <a:ext cx="1503123" cy="5183073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1193" y="675727"/>
            <a:ext cx="592220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45255" y="5956138"/>
            <a:ext cx="996106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1A57D1F-4934-421B-86C5-95157B0E1DA3}" type="datetimeFigureOut">
              <a:rPr lang="en-US" smtClean="0"/>
              <a:pPr/>
              <a:t>7/27/22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3" y="5951812"/>
            <a:ext cx="592220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34962" y="5956138"/>
            <a:ext cx="873146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A78FEA8F-C719-4022-90D1-5E2392C5DC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1999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DSMS 2016</a:t>
            </a:r>
            <a:endParaRPr lang="en-GB" noProof="0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C05E-DB9A-EB4A-A776-575FA40369A3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92125" y="6084890"/>
            <a:ext cx="8170863" cy="19208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600" i="1"/>
            </a:lvl1pPr>
            <a:lvl2pPr marL="216000" indent="0">
              <a:buNone/>
              <a:defRPr sz="600"/>
            </a:lvl2pPr>
            <a:lvl3pPr marL="432000" indent="0">
              <a:buNone/>
              <a:defRPr sz="600"/>
            </a:lvl3pPr>
            <a:lvl4pPr marL="648000" indent="0">
              <a:buNone/>
              <a:defRPr sz="600"/>
            </a:lvl4pPr>
            <a:lvl5pPr marL="864000" indent="0">
              <a:buNone/>
              <a:defRPr sz="600"/>
            </a:lvl5pPr>
          </a:lstStyle>
          <a:p>
            <a:pPr lvl="0"/>
            <a:r>
              <a:rPr lang="en-US" dirty="0"/>
              <a:t>Insert source here, if applicable 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76B3AF3C-F32D-4E08-8C99-A820A72311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5895" y="2250893"/>
            <a:ext cx="4044827" cy="536005"/>
          </a:xfrm>
        </p:spPr>
        <p:txBody>
          <a:bodyPr anchor="b">
            <a:noAutofit/>
          </a:bodyPr>
          <a:lstStyle>
            <a:lvl1pPr marL="0" indent="0">
              <a:buNone/>
              <a:defRPr sz="1650" b="0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4D239DC3-FBEC-4A4D-A692-392B3BFDB9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5896" y="2926053"/>
            <a:ext cx="4044825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BFE68F70-6DEE-4FE4-B507-FB7DD4650F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63282" y="2250893"/>
            <a:ext cx="4044824" cy="553373"/>
          </a:xfrm>
        </p:spPr>
        <p:txBody>
          <a:bodyPr anchor="b">
            <a:noAutofit/>
          </a:bodyPr>
          <a:lstStyle>
            <a:lvl1pPr marL="0" indent="0">
              <a:buNone/>
              <a:defRPr sz="1650" b="0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C73DBB24-B9CB-405D-89E3-5E8C14B1B4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63282" y="2926053"/>
            <a:ext cx="4044825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6294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baseline="0"/>
            </a:lvl1pPr>
            <a:lvl3pPr>
              <a:defRPr baseline="0"/>
            </a:lvl3pPr>
            <a:lvl5pPr>
              <a:defRPr baseline="0"/>
            </a:lvl5pPr>
          </a:lstStyle>
          <a:p>
            <a:pPr lvl="0"/>
            <a:r>
              <a:rPr lang="en-GB" noProof="0" dirty="0"/>
              <a:t>Click to edit text in bullets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DSMS 2016</a:t>
            </a:r>
            <a:endParaRPr lang="en-GB" noProof="0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C05E-DB9A-EB4A-A776-575FA40369A3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92125" y="6084890"/>
            <a:ext cx="8170863" cy="19208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600" i="1"/>
            </a:lvl1pPr>
            <a:lvl2pPr marL="216000" indent="0">
              <a:buNone/>
              <a:defRPr sz="600"/>
            </a:lvl2pPr>
            <a:lvl3pPr marL="432000" indent="0">
              <a:buNone/>
              <a:defRPr sz="600"/>
            </a:lvl3pPr>
            <a:lvl4pPr marL="648000" indent="0">
              <a:buNone/>
              <a:defRPr sz="600"/>
            </a:lvl4pPr>
            <a:lvl5pPr marL="864000" indent="0">
              <a:buNone/>
              <a:defRPr sz="600"/>
            </a:lvl5pPr>
          </a:lstStyle>
          <a:p>
            <a:pPr lvl="0"/>
            <a:r>
              <a:rPr lang="en-US" dirty="0"/>
              <a:t>Insert source here, if applicable </a:t>
            </a:r>
          </a:p>
        </p:txBody>
      </p:sp>
    </p:spTree>
    <p:extLst>
      <p:ext uri="{BB962C8B-B14F-4D97-AF65-F5344CB8AC3E}">
        <p14:creationId xmlns:p14="http://schemas.microsoft.com/office/powerpoint/2010/main" val="1395534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330214" y="614407"/>
            <a:ext cx="8482004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94" y="702156"/>
            <a:ext cx="8272212" cy="1013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895" y="2180497"/>
            <a:ext cx="8272211" cy="3678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57D1F-4934-421B-86C5-95157B0E1DA3}" type="datetimeFigureOut">
              <a:rPr lang="en-US" smtClean="0"/>
              <a:pPr/>
              <a:t>7/27/22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8725" y="5956138"/>
            <a:ext cx="789381" cy="365125"/>
          </a:xfrm>
        </p:spPr>
        <p:txBody>
          <a:bodyPr/>
          <a:lstStyle/>
          <a:p>
            <a:fld id="{A78FEA8F-C719-4022-90D1-5E2392C5DC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513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335863" y="5141975"/>
            <a:ext cx="8468145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95" y="3043911"/>
            <a:ext cx="8272211" cy="1497507"/>
          </a:xfrm>
        </p:spPr>
        <p:txBody>
          <a:bodyPr anchor="b">
            <a:normAutofit/>
          </a:bodyPr>
          <a:lstStyle>
            <a:lvl1pPr algn="l">
              <a:defRPr sz="27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895" y="4541417"/>
            <a:ext cx="8272211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 cap="all">
                <a:solidFill>
                  <a:schemeClr val="accent2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1A57D1F-4934-421B-86C5-95157B0E1DA3}" type="datetimeFigureOut">
              <a:rPr lang="en-US" smtClean="0"/>
              <a:pPr/>
              <a:t>7/27/22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A78FEA8F-C719-4022-90D1-5E2392C5DC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439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334487" y="606555"/>
            <a:ext cx="847502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95" y="729658"/>
            <a:ext cx="8272212" cy="98833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5895" y="2228004"/>
            <a:ext cx="4066793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313" y="2228004"/>
            <a:ext cx="4066794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57D1F-4934-421B-86C5-95157B0E1DA3}" type="datetimeFigureOut">
              <a:rPr lang="en-US" smtClean="0"/>
              <a:pPr/>
              <a:t>7/27/22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FEA8F-C719-4022-90D1-5E2392C5DC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494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334487" y="606555"/>
            <a:ext cx="847502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35895" y="729658"/>
            <a:ext cx="8272212" cy="98833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895" y="2250893"/>
            <a:ext cx="4044827" cy="536005"/>
          </a:xfrm>
        </p:spPr>
        <p:txBody>
          <a:bodyPr anchor="b">
            <a:noAutofit/>
          </a:bodyPr>
          <a:lstStyle>
            <a:lvl1pPr marL="0" indent="0">
              <a:buNone/>
              <a:defRPr sz="1650" b="0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5896" y="2926053"/>
            <a:ext cx="4044825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2" y="2250893"/>
            <a:ext cx="4044824" cy="553373"/>
          </a:xfrm>
        </p:spPr>
        <p:txBody>
          <a:bodyPr anchor="b">
            <a:noAutofit/>
          </a:bodyPr>
          <a:lstStyle>
            <a:lvl1pPr marL="0" indent="0">
              <a:buNone/>
              <a:defRPr sz="1650" b="0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2" y="2926053"/>
            <a:ext cx="4044825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57D1F-4934-421B-86C5-95157B0E1DA3}" type="datetimeFigureOut">
              <a:rPr lang="en-US" smtClean="0"/>
              <a:pPr/>
              <a:t>7/27/22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FEA8F-C719-4022-90D1-5E2392C5DC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933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57D1F-4934-421B-86C5-95157B0E1DA3}" type="datetimeFigureOut">
              <a:rPr lang="en-US" smtClean="0"/>
              <a:pPr/>
              <a:t>7/27/22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FEA8F-C719-4022-90D1-5E2392C5DC2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330512" y="606555"/>
            <a:ext cx="847502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1921" y="729658"/>
            <a:ext cx="8272212" cy="98833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03793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57D1F-4934-421B-86C5-95157B0E1DA3}" type="datetimeFigureOut">
              <a:rPr lang="en-US" smtClean="0"/>
              <a:pPr/>
              <a:t>7/27/22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FEA8F-C719-4022-90D1-5E2392C5DC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00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335863" y="5141973"/>
            <a:ext cx="847365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94" y="5262296"/>
            <a:ext cx="3682084" cy="689514"/>
          </a:xfrm>
        </p:spPr>
        <p:txBody>
          <a:bodyPr anchor="ctr"/>
          <a:lstStyle>
            <a:lvl1pPr algn="l">
              <a:defRPr sz="15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862" y="601200"/>
            <a:ext cx="8469630" cy="4204800"/>
          </a:xfrm>
        </p:spPr>
        <p:txBody>
          <a:bodyPr anchor="ctr">
            <a:normAutofit/>
          </a:bodyPr>
          <a:lstStyle>
            <a:lvl1pPr>
              <a:defRPr sz="1500">
                <a:solidFill>
                  <a:schemeClr val="tx2"/>
                </a:solidFill>
              </a:defRPr>
            </a:lvl1pPr>
            <a:lvl2pPr>
              <a:defRPr sz="1350">
                <a:solidFill>
                  <a:schemeClr val="tx2"/>
                </a:solidFill>
              </a:defRPr>
            </a:lvl2pPr>
            <a:lvl3pPr>
              <a:defRPr sz="1200">
                <a:solidFill>
                  <a:schemeClr val="tx2"/>
                </a:solidFill>
              </a:defRPr>
            </a:lvl3pPr>
            <a:lvl4pPr>
              <a:defRPr sz="1050">
                <a:solidFill>
                  <a:schemeClr val="tx2"/>
                </a:solidFill>
              </a:defRPr>
            </a:lvl4pPr>
            <a:lvl5pPr>
              <a:defRPr sz="1050">
                <a:solidFill>
                  <a:schemeClr val="tx2"/>
                </a:solidFill>
              </a:defRPr>
            </a:lvl5pPr>
            <a:lvl6pPr>
              <a:defRPr sz="1050">
                <a:solidFill>
                  <a:schemeClr val="tx2"/>
                </a:solidFill>
              </a:defRPr>
            </a:lvl6pPr>
            <a:lvl7pPr>
              <a:defRPr sz="1050">
                <a:solidFill>
                  <a:schemeClr val="tx2"/>
                </a:solidFill>
              </a:defRPr>
            </a:lvl7pPr>
            <a:lvl8pPr>
              <a:defRPr sz="1050">
                <a:solidFill>
                  <a:schemeClr val="tx2"/>
                </a:solidFill>
              </a:defRPr>
            </a:lvl8pPr>
            <a:lvl9pPr>
              <a:defRPr sz="105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5618" y="5262297"/>
            <a:ext cx="4402490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825">
                <a:solidFill>
                  <a:schemeClr val="bg1"/>
                </a:solidFill>
              </a:defRPr>
            </a:lvl1pPr>
            <a:lvl2pPr marL="342900" indent="0">
              <a:buNone/>
              <a:defRPr sz="825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A57D1F-4934-421B-86C5-95157B0E1DA3}" type="datetimeFigureOut">
              <a:rPr lang="en-US" smtClean="0"/>
              <a:pPr/>
              <a:t>7/27/22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78FEA8F-C719-4022-90D1-5E2392C5DC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91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95" y="4693389"/>
            <a:ext cx="8272212" cy="566738"/>
          </a:xfrm>
        </p:spPr>
        <p:txBody>
          <a:bodyPr anchor="b">
            <a:normAutofit/>
          </a:bodyPr>
          <a:lstStyle>
            <a:lvl1pPr algn="l">
              <a:defRPr sz="18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5863" y="599725"/>
            <a:ext cx="8468144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5894" y="5260128"/>
            <a:ext cx="8272213" cy="598671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57D1F-4934-421B-86C5-95157B0E1DA3}" type="datetimeFigureOut">
              <a:rPr lang="en-US" smtClean="0"/>
              <a:pPr/>
              <a:t>7/27/22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FEA8F-C719-4022-90D1-5E2392C5DC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080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5894" y="705124"/>
            <a:ext cx="8272212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894" y="2336003"/>
            <a:ext cx="8272212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04464" y="5956138"/>
            <a:ext cx="21335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2"/>
                </a:solidFill>
              </a:defRPr>
            </a:lvl1pPr>
          </a:lstStyle>
          <a:p>
            <a:fld id="{91A57D1F-4934-421B-86C5-95157B0E1DA3}" type="datetimeFigureOut">
              <a:rPr lang="en-US" smtClean="0"/>
              <a:pPr/>
              <a:t>7/27/22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5894" y="5951812"/>
            <a:ext cx="51879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 cap="all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18725" y="5956138"/>
            <a:ext cx="7893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2"/>
                </a:solidFill>
              </a:defRPr>
            </a:lvl1pPr>
          </a:lstStyle>
          <a:p>
            <a:fld id="{A78FEA8F-C719-4022-90D1-5E2392C5DC2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34901" y="457200"/>
            <a:ext cx="277749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6031610" y="453643"/>
            <a:ext cx="277749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3181373" y="457200"/>
            <a:ext cx="277749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81685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</p:sldLayoutIdLst>
  <p:txStyles>
    <p:titleStyle>
      <a:lvl1pPr algn="l" defTabSz="342900" rtl="0" eaLnBrk="1" latinLnBrk="0" hangingPunct="1">
        <a:spcBef>
          <a:spcPct val="0"/>
        </a:spcBef>
        <a:buNone/>
        <a:defRPr sz="2100" b="0" kern="1200" cap="all">
          <a:solidFill>
            <a:schemeClr val="accent1">
              <a:lumMod val="60000"/>
              <a:lumOff val="40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9500" indent="-229500" algn="l" defTabSz="342900" rtl="0" eaLnBrk="1" latinLnBrk="0" hangingPunct="1">
        <a:spcBef>
          <a:spcPct val="20000"/>
        </a:spcBef>
        <a:spcAft>
          <a:spcPts val="45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350" kern="1200">
          <a:solidFill>
            <a:schemeClr val="tx2"/>
          </a:solidFill>
          <a:latin typeface="+mn-lt"/>
          <a:ea typeface="+mn-ea"/>
          <a:cs typeface="+mn-cs"/>
        </a:defRPr>
      </a:lvl1pPr>
      <a:lvl2pPr marL="472500" indent="-229500" algn="l" defTabSz="342900" rtl="0" eaLnBrk="1" latinLnBrk="0" hangingPunct="1">
        <a:spcBef>
          <a:spcPct val="20000"/>
        </a:spcBef>
        <a:spcAft>
          <a:spcPts val="45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2pPr>
      <a:lvl3pPr marL="675000" indent="-202500" algn="l" defTabSz="342900" rtl="0" eaLnBrk="1" latinLnBrk="0" hangingPunct="1">
        <a:spcBef>
          <a:spcPct val="20000"/>
        </a:spcBef>
        <a:spcAft>
          <a:spcPts val="45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050" kern="1200">
          <a:solidFill>
            <a:schemeClr val="tx2"/>
          </a:solidFill>
          <a:latin typeface="+mn-lt"/>
          <a:ea typeface="+mn-ea"/>
          <a:cs typeface="+mn-cs"/>
        </a:defRPr>
      </a:lvl3pPr>
      <a:lvl4pPr marL="931500" indent="-175500" algn="l" defTabSz="342900" rtl="0" eaLnBrk="1" latinLnBrk="0" hangingPunct="1">
        <a:spcBef>
          <a:spcPct val="20000"/>
        </a:spcBef>
        <a:spcAft>
          <a:spcPts val="45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900" kern="1200">
          <a:solidFill>
            <a:schemeClr val="tx2"/>
          </a:solidFill>
          <a:latin typeface="+mn-lt"/>
          <a:ea typeface="+mn-ea"/>
          <a:cs typeface="+mn-cs"/>
        </a:defRPr>
      </a:lvl4pPr>
      <a:lvl5pPr marL="1201500" indent="-175500" algn="l" defTabSz="342900" rtl="0" eaLnBrk="1" latinLnBrk="0" hangingPunct="1">
        <a:spcBef>
          <a:spcPct val="20000"/>
        </a:spcBef>
        <a:spcAft>
          <a:spcPts val="45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900" kern="1200">
          <a:solidFill>
            <a:schemeClr val="tx2"/>
          </a:solidFill>
          <a:latin typeface="+mn-lt"/>
          <a:ea typeface="+mn-ea"/>
          <a:cs typeface="+mn-cs"/>
        </a:defRPr>
      </a:lvl5pPr>
      <a:lvl6pPr marL="142500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900" kern="1200">
          <a:solidFill>
            <a:schemeClr val="tx2"/>
          </a:solidFill>
          <a:latin typeface="+mn-lt"/>
          <a:ea typeface="+mn-ea"/>
          <a:cs typeface="+mn-cs"/>
        </a:defRPr>
      </a:lvl6pPr>
      <a:lvl7pPr marL="165000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900" kern="1200">
          <a:solidFill>
            <a:schemeClr val="tx2"/>
          </a:solidFill>
          <a:latin typeface="+mn-lt"/>
          <a:ea typeface="+mn-ea"/>
          <a:cs typeface="+mn-cs"/>
        </a:defRPr>
      </a:lvl7pPr>
      <a:lvl8pPr marL="187500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900" kern="1200">
          <a:solidFill>
            <a:schemeClr val="tx2"/>
          </a:solidFill>
          <a:latin typeface="+mn-lt"/>
          <a:ea typeface="+mn-ea"/>
          <a:cs typeface="+mn-cs"/>
        </a:defRPr>
      </a:lvl8pPr>
      <a:lvl9pPr marL="210000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9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1177/00222437211058102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mf.org/external/datamapper/PPPSH@WEO/OEMDC/ADVEC?year=1990&amp;yaxis=lin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hannesdatta/marketingmix-journal-of-marketing-research" TargetMode="External"/><Relationship Id="rId2" Type="http://schemas.openxmlformats.org/officeDocument/2006/relationships/hyperlink" Target="https://doi.org/10.1177/00222437211058102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hyperlink" Target="https://doi.org/10.34894/EVPJTY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8C565D-A991-4381-AC37-76A58A4A1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164598" y="1061265"/>
            <a:ext cx="4887897" cy="370332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b="1" cap="none" dirty="0"/>
              <a:t>Cross-National Differences in Market Response</a:t>
            </a:r>
            <a:br>
              <a:rPr lang="en-US" sz="2400" b="1" cap="none" dirty="0"/>
            </a:br>
            <a:br>
              <a:rPr lang="en-US" sz="1200" cap="none" dirty="0"/>
            </a:br>
            <a:r>
              <a:rPr lang="en-US" sz="2400" cap="none" dirty="0"/>
              <a:t>Line-Length, Price, and Distribution Elasticities in Fourteen Indo-Pacific Rim Economies 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-15770" y="1299594"/>
            <a:ext cx="2983742" cy="3703320"/>
          </a:xfrm>
          <a:ln w="57150">
            <a:noFill/>
          </a:ln>
        </p:spPr>
        <p:txBody>
          <a:bodyPr anchor="ctr">
            <a:normAutofit/>
          </a:bodyPr>
          <a:lstStyle/>
          <a:p>
            <a:pPr marL="0" indent="0" algn="r">
              <a:spcBef>
                <a:spcPts val="0"/>
              </a:spcBef>
              <a:buNone/>
            </a:pPr>
            <a:r>
              <a:rPr lang="en-US" sz="1700" dirty="0"/>
              <a:t>Hannes Datta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en-US" sz="1700" dirty="0"/>
              <a:t>Harald van Heerde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en-US" sz="1700" dirty="0"/>
              <a:t>Marnik Dekimpe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en-US" sz="1700" dirty="0"/>
              <a:t>Jan-Benedict Steenkamp</a:t>
            </a:r>
          </a:p>
          <a:p>
            <a:pPr algn="r">
              <a:spcBef>
                <a:spcPts val="0"/>
              </a:spcBef>
            </a:pPr>
            <a:endParaRPr lang="en-US" sz="1700" dirty="0"/>
          </a:p>
          <a:p>
            <a:pPr algn="r">
              <a:spcBef>
                <a:spcPts val="0"/>
              </a:spcBef>
            </a:pPr>
            <a:endParaRPr lang="en-US" sz="1700" dirty="0"/>
          </a:p>
          <a:p>
            <a:pPr algn="r">
              <a:spcBef>
                <a:spcPts val="0"/>
              </a:spcBef>
            </a:pPr>
            <a:endParaRPr lang="en-US" sz="17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7180431-F4DE-415D-BCBB-9316423C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900" y="453642"/>
            <a:ext cx="8474200" cy="512708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EABD997-5EF9-4E9B-AFBB-F6DFAAF3A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V="1">
            <a:off x="1193883" y="3337052"/>
            <a:ext cx="3703320" cy="4404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9AB5EE6-A047-4B18-B998-D46DF3CC36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900" y="5878019"/>
            <a:ext cx="8474200" cy="512708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5323E50-DBCC-E588-C801-5977F73164D4}"/>
              </a:ext>
            </a:extLst>
          </p:cNvPr>
          <p:cNvSpPr txBox="1"/>
          <p:nvPr/>
        </p:nvSpPr>
        <p:spPr>
          <a:xfrm>
            <a:off x="420414" y="5935961"/>
            <a:ext cx="83886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800" dirty="0">
                <a:solidFill>
                  <a:schemeClr val="bg1"/>
                </a:solidFill>
              </a:rPr>
              <a:t>Paper (open access): </a:t>
            </a:r>
            <a:r>
              <a:rPr lang="en-GB" sz="1800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https://doi.org/10.1177/00222437211058102</a:t>
            </a:r>
            <a:endParaRPr lang="en-GB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871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Broad coverage of product categories and brands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4B1DD62-6FA8-4DCF-9FF1-F554AC8424D0}"/>
              </a:ext>
            </a:extLst>
          </p:cNvPr>
          <p:cNvSpPr/>
          <p:nvPr/>
        </p:nvSpPr>
        <p:spPr>
          <a:xfrm>
            <a:off x="3486151" y="1657350"/>
            <a:ext cx="5504936" cy="4000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>
              <a:solidFill>
                <a:prstClr val="white"/>
              </a:solidFill>
              <a:latin typeface="Gill Sans MT" panose="020B0502020104020203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B93A575-9A9B-17F2-A34A-5074FC7A86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3345769"/>
              </p:ext>
            </p:extLst>
          </p:nvPr>
        </p:nvGraphicFramePr>
        <p:xfrm>
          <a:off x="525516" y="1439076"/>
          <a:ext cx="8182586" cy="4734573"/>
        </p:xfrm>
        <a:graphic>
          <a:graphicData uri="http://schemas.openxmlformats.org/drawingml/2006/table">
            <a:tbl>
              <a:tblPr/>
              <a:tblGrid>
                <a:gridCol w="2077984">
                  <a:extLst>
                    <a:ext uri="{9D8B030D-6E8A-4147-A177-3AD203B41FA5}">
                      <a16:colId xmlns:a16="http://schemas.microsoft.com/office/drawing/2014/main" val="3991539354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1758857970"/>
                    </a:ext>
                  </a:extLst>
                </a:gridCol>
                <a:gridCol w="1612900">
                  <a:extLst>
                    <a:ext uri="{9D8B030D-6E8A-4147-A177-3AD203B41FA5}">
                      <a16:colId xmlns:a16="http://schemas.microsoft.com/office/drawing/2014/main" val="2674294786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296055914"/>
                    </a:ext>
                  </a:extLst>
                </a:gridCol>
                <a:gridCol w="2256502">
                  <a:extLst>
                    <a:ext uri="{9D8B030D-6E8A-4147-A177-3AD203B41FA5}">
                      <a16:colId xmlns:a16="http://schemas.microsoft.com/office/drawing/2014/main" val="11025027"/>
                    </a:ext>
                  </a:extLst>
                </a:gridCol>
              </a:tblGrid>
              <a:tr h="48185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Category</a:t>
                      </a:r>
                    </a:p>
                  </a:txBody>
                  <a:tcPr marL="6659" marR="6659" marT="6659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Category type</a:t>
                      </a:r>
                    </a:p>
                  </a:txBody>
                  <a:tcPr marL="6659" marR="6659" marT="6659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Number of </a:t>
                      </a:r>
                      <a:b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</a:b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countries with data</a:t>
                      </a:r>
                    </a:p>
                  </a:txBody>
                  <a:tcPr marL="6659" marR="6659" marT="6659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Number of brands</a:t>
                      </a:r>
                    </a:p>
                  </a:txBody>
                  <a:tcPr marL="6659" marR="6659" marT="6659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Top 3 brands</a:t>
                      </a:r>
                    </a:p>
                  </a:txBody>
                  <a:tcPr marL="6659" marR="6659" marT="6659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2019193"/>
                  </a:ext>
                </a:extLst>
              </a:tr>
              <a:tr h="33978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Compact cameras</a:t>
                      </a:r>
                    </a:p>
                  </a:txBody>
                  <a:tcPr marL="6659" marR="6659" marT="665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Electronics</a:t>
                      </a:r>
                    </a:p>
                  </a:txBody>
                  <a:tcPr marL="6659" marR="6659" marT="665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13</a:t>
                      </a:r>
                    </a:p>
                  </a:txBody>
                  <a:tcPr marL="6659" marR="6659" marT="665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21</a:t>
                      </a:r>
                    </a:p>
                  </a:txBody>
                  <a:tcPr marL="6659" marR="6659" marT="665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Canon, Sony, Samsung</a:t>
                      </a:r>
                    </a:p>
                  </a:txBody>
                  <a:tcPr marL="6659" marR="6659" marT="665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3881830"/>
                  </a:ext>
                </a:extLst>
              </a:tr>
              <a:tr h="24491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CRT TVs</a:t>
                      </a:r>
                    </a:p>
                  </a:txBody>
                  <a:tcPr marL="6659" marR="6659" marT="66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Electronics</a:t>
                      </a:r>
                    </a:p>
                  </a:txBody>
                  <a:tcPr marL="6659" marR="6659" marT="66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13</a:t>
                      </a:r>
                    </a:p>
                  </a:txBody>
                  <a:tcPr marL="6659" marR="6659" marT="66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65</a:t>
                      </a:r>
                    </a:p>
                  </a:txBody>
                  <a:tcPr marL="6659" marR="6659" marT="66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Sampo, Samsung, LG</a:t>
                      </a:r>
                    </a:p>
                  </a:txBody>
                  <a:tcPr marL="6659" marR="6659" marT="66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545836"/>
                  </a:ext>
                </a:extLst>
              </a:tr>
              <a:tr h="33978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Desktop computers</a:t>
                      </a:r>
                    </a:p>
                  </a:txBody>
                  <a:tcPr marL="6659" marR="6659" marT="66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Electronics</a:t>
                      </a:r>
                    </a:p>
                  </a:txBody>
                  <a:tcPr marL="6659" marR="6659" marT="66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11</a:t>
                      </a:r>
                    </a:p>
                  </a:txBody>
                  <a:tcPr marL="6659" marR="6659" marT="66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27</a:t>
                      </a:r>
                    </a:p>
                  </a:txBody>
                  <a:tcPr marL="6659" marR="6659" marT="66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Samsung, NEC, Fujitsu</a:t>
                      </a:r>
                    </a:p>
                  </a:txBody>
                  <a:tcPr marL="6659" marR="6659" marT="66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0850853"/>
                  </a:ext>
                </a:extLst>
              </a:tr>
              <a:tr h="11850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DVD players and recorders</a:t>
                      </a:r>
                    </a:p>
                  </a:txBody>
                  <a:tcPr marL="6659" marR="6659" marT="66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Electronics</a:t>
                      </a:r>
                    </a:p>
                  </a:txBody>
                  <a:tcPr marL="6659" marR="6659" marT="66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14</a:t>
                      </a:r>
                    </a:p>
                  </a:txBody>
                  <a:tcPr marL="6659" marR="6659" marT="66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129</a:t>
                      </a:r>
                    </a:p>
                  </a:txBody>
                  <a:tcPr marL="6659" marR="6659" marT="66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Arirang, AJ, California</a:t>
                      </a:r>
                    </a:p>
                  </a:txBody>
                  <a:tcPr marL="6659" marR="6659" marT="66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6880832"/>
                  </a:ext>
                </a:extLst>
              </a:tr>
              <a:tr h="33978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Laptop computers</a:t>
                      </a:r>
                    </a:p>
                  </a:txBody>
                  <a:tcPr marL="6659" marR="6659" marT="66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Electronics</a:t>
                      </a:r>
                    </a:p>
                  </a:txBody>
                  <a:tcPr marL="6659" marR="6659" marT="66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12</a:t>
                      </a:r>
                    </a:p>
                  </a:txBody>
                  <a:tcPr marL="6659" marR="6659" marT="66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20</a:t>
                      </a:r>
                    </a:p>
                  </a:txBody>
                  <a:tcPr marL="6659" marR="6659" marT="66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NEC, Acer, LG</a:t>
                      </a:r>
                    </a:p>
                  </a:txBody>
                  <a:tcPr marL="6659" marR="6659" marT="66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0795724"/>
                  </a:ext>
                </a:extLst>
              </a:tr>
              <a:tr h="24491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LCD TVs</a:t>
                      </a:r>
                    </a:p>
                  </a:txBody>
                  <a:tcPr marL="6659" marR="6659" marT="66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Electronics</a:t>
                      </a:r>
                    </a:p>
                  </a:txBody>
                  <a:tcPr marL="6659" marR="6659" marT="66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14</a:t>
                      </a:r>
                    </a:p>
                  </a:txBody>
                  <a:tcPr marL="6659" marR="6659" marT="66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47</a:t>
                      </a:r>
                    </a:p>
                  </a:txBody>
                  <a:tcPr marL="6659" marR="6659" marT="66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Samsung, LG, Sony</a:t>
                      </a:r>
                    </a:p>
                  </a:txBody>
                  <a:tcPr marL="6659" marR="6659" marT="66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4215735"/>
                  </a:ext>
                </a:extLst>
              </a:tr>
              <a:tr h="24491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Microwaves</a:t>
                      </a:r>
                    </a:p>
                  </a:txBody>
                  <a:tcPr marL="6659" marR="6659" marT="66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Appliances</a:t>
                      </a:r>
                    </a:p>
                  </a:txBody>
                  <a:tcPr marL="6659" marR="6659" marT="66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13</a:t>
                      </a:r>
                    </a:p>
                  </a:txBody>
                  <a:tcPr marL="6659" marR="6659" marT="66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51</a:t>
                      </a:r>
                    </a:p>
                  </a:txBody>
                  <a:tcPr marL="6659" marR="6659" marT="66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Galanz, Sampo, American Home</a:t>
                      </a:r>
                    </a:p>
                  </a:txBody>
                  <a:tcPr marL="6659" marR="6659" marT="66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0580818"/>
                  </a:ext>
                </a:extLst>
              </a:tr>
              <a:tr h="33978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Mobile phones</a:t>
                      </a:r>
                    </a:p>
                  </a:txBody>
                  <a:tcPr marL="6659" marR="6659" marT="66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Electronics</a:t>
                      </a:r>
                    </a:p>
                  </a:txBody>
                  <a:tcPr marL="6659" marR="6659" marT="66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14</a:t>
                      </a:r>
                    </a:p>
                  </a:txBody>
                  <a:tcPr marL="6659" marR="6659" marT="66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55</a:t>
                      </a:r>
                    </a:p>
                  </a:txBody>
                  <a:tcPr marL="6659" marR="6659" marT="66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Nokia, Samsung, Sharp</a:t>
                      </a:r>
                    </a:p>
                  </a:txBody>
                  <a:tcPr marL="6659" marR="6659" marT="66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0183521"/>
                  </a:ext>
                </a:extLst>
              </a:tr>
              <a:tr h="24491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Plasma TVs</a:t>
                      </a:r>
                    </a:p>
                  </a:txBody>
                  <a:tcPr marL="6659" marR="6659" marT="66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Electronics</a:t>
                      </a:r>
                    </a:p>
                  </a:txBody>
                  <a:tcPr marL="6659" marR="6659" marT="66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14</a:t>
                      </a:r>
                    </a:p>
                  </a:txBody>
                  <a:tcPr marL="6659" marR="6659" marT="66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46</a:t>
                      </a:r>
                    </a:p>
                  </a:txBody>
                  <a:tcPr marL="6659" marR="6659" marT="66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Samsung, LG, Sony</a:t>
                      </a:r>
                    </a:p>
                  </a:txBody>
                  <a:tcPr marL="6659" marR="6659" marT="66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5612938"/>
                  </a:ext>
                </a:extLst>
              </a:tr>
              <a:tr h="3254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Refrigerators</a:t>
                      </a:r>
                    </a:p>
                  </a:txBody>
                  <a:tcPr marL="6659" marR="6659" marT="66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Appliances</a:t>
                      </a:r>
                    </a:p>
                  </a:txBody>
                  <a:tcPr marL="6659" marR="6659" marT="66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13</a:t>
                      </a:r>
                    </a:p>
                  </a:txBody>
                  <a:tcPr marL="6659" marR="6659" marT="66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54</a:t>
                      </a:r>
                    </a:p>
                  </a:txBody>
                  <a:tcPr marL="6659" marR="6659" marT="66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Zipel, Dios, Westinghouse</a:t>
                      </a:r>
                    </a:p>
                  </a:txBody>
                  <a:tcPr marL="6659" marR="6659" marT="66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2433473"/>
                  </a:ext>
                </a:extLst>
              </a:tr>
              <a:tr h="24491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SLR cameras</a:t>
                      </a:r>
                    </a:p>
                  </a:txBody>
                  <a:tcPr marL="6659" marR="6659" marT="66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Electronics</a:t>
                      </a:r>
                    </a:p>
                  </a:txBody>
                  <a:tcPr marL="6659" marR="6659" marT="66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13</a:t>
                      </a:r>
                    </a:p>
                  </a:txBody>
                  <a:tcPr marL="6659" marR="6659" marT="66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5</a:t>
                      </a:r>
                    </a:p>
                  </a:txBody>
                  <a:tcPr marL="6659" marR="6659" marT="66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Canon, Nikon, Sony</a:t>
                      </a:r>
                    </a:p>
                  </a:txBody>
                  <a:tcPr marL="6659" marR="6659" marT="66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3129341"/>
                  </a:ext>
                </a:extLst>
              </a:tr>
              <a:tr h="33978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Smartphones</a:t>
                      </a:r>
                    </a:p>
                  </a:txBody>
                  <a:tcPr marL="6659" marR="6659" marT="66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Electronics</a:t>
                      </a:r>
                    </a:p>
                  </a:txBody>
                  <a:tcPr marL="6659" marR="6659" marT="66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14</a:t>
                      </a:r>
                    </a:p>
                  </a:txBody>
                  <a:tcPr marL="6659" marR="6659" marT="66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13</a:t>
                      </a:r>
                    </a:p>
                  </a:txBody>
                  <a:tcPr marL="6659" marR="6659" marT="66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Samsung, Sharp, Apple</a:t>
                      </a:r>
                    </a:p>
                  </a:txBody>
                  <a:tcPr marL="6659" marR="6659" marT="66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6030788"/>
                  </a:ext>
                </a:extLst>
              </a:tr>
              <a:tr h="24491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Tablets</a:t>
                      </a:r>
                    </a:p>
                  </a:txBody>
                  <a:tcPr marL="6659" marR="6659" marT="66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Electronics</a:t>
                      </a:r>
                    </a:p>
                  </a:txBody>
                  <a:tcPr marL="6659" marR="6659" marT="66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11</a:t>
                      </a:r>
                    </a:p>
                  </a:txBody>
                  <a:tcPr marL="6659" marR="6659" marT="66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3</a:t>
                      </a:r>
                    </a:p>
                  </a:txBody>
                  <a:tcPr marL="6659" marR="6659" marT="66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Samsung, Apple, Taiwan Mobile</a:t>
                      </a:r>
                    </a:p>
                  </a:txBody>
                  <a:tcPr marL="6659" marR="6659" marT="66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2684694"/>
                  </a:ext>
                </a:extLst>
              </a:tr>
              <a:tr h="35040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Washing machines</a:t>
                      </a:r>
                    </a:p>
                  </a:txBody>
                  <a:tcPr marL="6659" marR="6659" marT="66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Appliances</a:t>
                      </a:r>
                    </a:p>
                  </a:txBody>
                  <a:tcPr marL="6659" marR="6659" marT="66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13</a:t>
                      </a:r>
                    </a:p>
                  </a:txBody>
                  <a:tcPr marL="6659" marR="6659" marT="66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67</a:t>
                      </a:r>
                    </a:p>
                  </a:txBody>
                  <a:tcPr marL="6659" marR="6659" marT="66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Tromm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, Simpson, LG</a:t>
                      </a:r>
                    </a:p>
                  </a:txBody>
                  <a:tcPr marL="6659" marR="6659" marT="66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6675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77948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B249B99-7B67-4255-97B6-288F1D699B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894" y="1470314"/>
            <a:ext cx="3346397" cy="4379768"/>
          </a:xfrm>
        </p:spPr>
        <p:txBody>
          <a:bodyPr>
            <a:normAutofit fontScale="92500"/>
          </a:bodyPr>
          <a:lstStyle/>
          <a:p>
            <a:r>
              <a:rPr lang="en-GB" sz="1600" dirty="0"/>
              <a:t>For each brand up to 11 years of monthly data on:</a:t>
            </a:r>
          </a:p>
          <a:p>
            <a:pPr lvl="1"/>
            <a:r>
              <a:rPr lang="en-GB" sz="1600" b="1" dirty="0"/>
              <a:t>Volume share</a:t>
            </a:r>
            <a:r>
              <a:rPr lang="en-GB" sz="1600" dirty="0"/>
              <a:t>: Unit sales divided by total sales</a:t>
            </a:r>
          </a:p>
          <a:p>
            <a:pPr lvl="1"/>
            <a:r>
              <a:rPr lang="en-GB" sz="1600" b="1" dirty="0"/>
              <a:t>Price</a:t>
            </a:r>
            <a:r>
              <a:rPr lang="en-GB" sz="1600" dirty="0"/>
              <a:t>: Sales-weighted average price (most recent quarter), in local currency (deflated by country-specific consumer price indices)</a:t>
            </a:r>
          </a:p>
          <a:p>
            <a:pPr lvl="1"/>
            <a:r>
              <a:rPr lang="en-GB" sz="1600" b="1" dirty="0"/>
              <a:t>Distribution</a:t>
            </a:r>
            <a:r>
              <a:rPr lang="en-GB" sz="1600" dirty="0"/>
              <a:t>: Sales-weighted and store-weighted distribution (0 to 100; 100 = full market coverage)</a:t>
            </a:r>
          </a:p>
          <a:p>
            <a:pPr lvl="1"/>
            <a:r>
              <a:rPr lang="en-GB" sz="1600" b="1" dirty="0"/>
              <a:t>Line length</a:t>
            </a:r>
            <a:r>
              <a:rPr lang="en-GB" sz="1600" dirty="0"/>
              <a:t>: No. of unique SKUs</a:t>
            </a:r>
          </a:p>
          <a:p>
            <a:pPr lvl="1"/>
            <a:r>
              <a:rPr lang="en-GB" sz="1600" b="1" dirty="0"/>
              <a:t>Advertising: </a:t>
            </a:r>
            <a:r>
              <a:rPr lang="en-GB" sz="1600" dirty="0"/>
              <a:t>for China &amp; Hong Kong (used as a robustness check)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A6EE1FF-C73D-4892-A3EE-D028402F3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Detailed Metrics for1600+ brands</a:t>
            </a:r>
            <a:endParaRPr 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F95677B-34D6-4251-9458-7A243BE74BAA}"/>
              </a:ext>
            </a:extLst>
          </p:cNvPr>
          <p:cNvSpPr txBox="1"/>
          <p:nvPr/>
        </p:nvSpPr>
        <p:spPr>
          <a:xfrm>
            <a:off x="4345669" y="5414353"/>
            <a:ext cx="1719889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75" i="1" dirty="0"/>
              <a:t>Plots smoothened using spline functions.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EC2EB20C-9317-407D-A44D-DB423FD1D5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878" y="3717072"/>
            <a:ext cx="2404285" cy="2404285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26612038-46F3-4BBC-BD45-074AB2D6D0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5188" y="3717072"/>
            <a:ext cx="2404285" cy="2404285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966921AC-42BD-4178-9090-61CB494CA88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5188" y="1686139"/>
            <a:ext cx="2404285" cy="2404285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AD8584D7-1BCD-4472-BB0D-080C8EC707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878" y="1686139"/>
            <a:ext cx="2404285" cy="240428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241534" y="1219410"/>
            <a:ext cx="2404284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2"/>
                </a:solidFill>
              </a:rPr>
              <a:t>Example category:</a:t>
            </a:r>
            <a:br>
              <a:rPr lang="en-US" sz="1400" b="1" dirty="0">
                <a:solidFill>
                  <a:schemeClr val="tx2"/>
                </a:solidFill>
              </a:rPr>
            </a:br>
            <a:r>
              <a:rPr lang="en-US" sz="1400" dirty="0">
                <a:solidFill>
                  <a:schemeClr val="tx2"/>
                </a:solidFill>
              </a:rPr>
              <a:t>Smartphones in Malaysia</a:t>
            </a:r>
            <a:br>
              <a:rPr lang="en-US" sz="1400" dirty="0">
                <a:solidFill>
                  <a:schemeClr val="tx2"/>
                </a:solidFill>
              </a:rPr>
            </a:br>
            <a:r>
              <a:rPr lang="en-US" sz="1050" i="1" dirty="0">
                <a:solidFill>
                  <a:schemeClr val="tx2"/>
                </a:solidFill>
              </a:rPr>
              <a:t>(top 5 brands)</a:t>
            </a:r>
            <a:endParaRPr lang="en-US" sz="1400" i="1" dirty="0">
              <a:solidFill>
                <a:schemeClr val="tx2"/>
              </a:solidFill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1F83171F-2711-4157-B165-E280AF57B0B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19" t="6102" r="21101" b="65382"/>
          <a:stretch/>
        </p:blipFill>
        <p:spPr>
          <a:xfrm>
            <a:off x="7803187" y="1247945"/>
            <a:ext cx="1086286" cy="685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314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B25D1809-39E2-3B5D-99ED-B0459EDD97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985" y="1299901"/>
            <a:ext cx="8558225" cy="4852975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A2C9E061-7823-755E-E43A-EB69E8796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894" y="705124"/>
            <a:ext cx="8272212" cy="1189554"/>
          </a:xfrm>
        </p:spPr>
        <p:txBody>
          <a:bodyPr/>
          <a:lstStyle/>
          <a:p>
            <a:r>
              <a:rPr lang="en-US" dirty="0"/>
              <a:t>Variation across 14 countries and 14 categories</a:t>
            </a:r>
          </a:p>
        </p:txBody>
      </p:sp>
    </p:spTree>
    <p:extLst>
      <p:ext uri="{BB962C8B-B14F-4D97-AF65-F5344CB8AC3E}">
        <p14:creationId xmlns:p14="http://schemas.microsoft.com/office/powerpoint/2010/main" val="28343392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7660A3D-94D7-4E5D-AE77-F2DEE49DF4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900" y="457200"/>
            <a:ext cx="277749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44EB985-DC5C-4DAC-9D62-8DC7D0F25A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31610" y="453643"/>
            <a:ext cx="277749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FCB64ED-B050-4F57-8188-F233260082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81372" y="457200"/>
            <a:ext cx="277749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95E99FA-492C-4C5E-9893-0F326B1B6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0214" y="614407"/>
            <a:ext cx="8482004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B373F125-DEF3-41D6-9918-AB21A2ACC3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1E9F226-EB6E-48C9-ADDA-636DE4BF4E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935" y="485678"/>
            <a:ext cx="3131058" cy="58887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19367" y="1113764"/>
            <a:ext cx="2452312" cy="462432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/>
            <a:r>
              <a:rPr lang="en-US" sz="2800">
                <a:solidFill>
                  <a:srgbClr val="FFFFFF"/>
                </a:solidFill>
              </a:rPr>
              <a:t>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866928" y="1113764"/>
            <a:ext cx="4581135" cy="462432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1" defTabSz="457200">
              <a:spcAft>
                <a:spcPts val="600"/>
              </a:spcAft>
            </a:pPr>
            <a:r>
              <a:rPr lang="en-US" sz="1800" dirty="0"/>
              <a:t>Estimation of MM elasticities with </a:t>
            </a:r>
            <a:br>
              <a:rPr lang="en-US" sz="1800" dirty="0"/>
            </a:br>
            <a:r>
              <a:rPr lang="en-US" sz="1800" b="1" dirty="0"/>
              <a:t>error-correction model</a:t>
            </a:r>
          </a:p>
          <a:p>
            <a:pPr lvl="2" defTabSz="457200">
              <a:spcAft>
                <a:spcPts val="600"/>
              </a:spcAft>
            </a:pPr>
            <a:r>
              <a:rPr lang="en-US" sz="1600" dirty="0"/>
              <a:t>Estimates long-term effects</a:t>
            </a:r>
          </a:p>
          <a:p>
            <a:pPr lvl="2" defTabSz="457200">
              <a:spcAft>
                <a:spcPts val="600"/>
              </a:spcAft>
            </a:pPr>
            <a:r>
              <a:rPr lang="en-US" sz="1600" dirty="0"/>
              <a:t>Accounts for competitive effects</a:t>
            </a:r>
          </a:p>
          <a:p>
            <a:pPr lvl="2" defTabSz="457200">
              <a:spcAft>
                <a:spcPts val="600"/>
              </a:spcAft>
            </a:pPr>
            <a:r>
              <a:rPr lang="en-US" sz="1600" dirty="0"/>
              <a:t>Controls for seasonality</a:t>
            </a:r>
          </a:p>
          <a:p>
            <a:pPr lvl="2" defTabSz="457200">
              <a:spcAft>
                <a:spcPts val="600"/>
              </a:spcAft>
            </a:pPr>
            <a:endParaRPr lang="en-US" sz="1600" dirty="0"/>
          </a:p>
          <a:p>
            <a:pPr lvl="1" defTabSz="457200">
              <a:spcAft>
                <a:spcPts val="600"/>
              </a:spcAft>
            </a:pPr>
            <a:r>
              <a:rPr lang="en-US" sz="1800" b="1" dirty="0"/>
              <a:t>Regression </a:t>
            </a:r>
            <a:r>
              <a:rPr lang="en-US" sz="1800" dirty="0"/>
              <a:t>of MM elasticities on brand characteristics, category characteristics, and/or country characteristics</a:t>
            </a:r>
          </a:p>
          <a:p>
            <a:pPr lvl="2" defTabSz="457200">
              <a:spcAft>
                <a:spcPts val="600"/>
              </a:spcAft>
            </a:pPr>
            <a:r>
              <a:rPr lang="en-US" sz="1600" dirty="0"/>
              <a:t>Explores how MM elasticities vary</a:t>
            </a:r>
          </a:p>
        </p:txBody>
      </p:sp>
    </p:spTree>
    <p:extLst>
      <p:ext uri="{BB962C8B-B14F-4D97-AF65-F5344CB8AC3E}">
        <p14:creationId xmlns:p14="http://schemas.microsoft.com/office/powerpoint/2010/main" val="32719028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CE39BBA-FB08-0350-EF2D-F2C616FC6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Estimated (long-term) Elasticities across countries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94909A2-5883-D3F6-C34E-0DB88E299F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7234501"/>
              </p:ext>
            </p:extLst>
          </p:nvPr>
        </p:nvGraphicFramePr>
        <p:xfrm>
          <a:off x="492125" y="1208690"/>
          <a:ext cx="8272213" cy="4614259"/>
        </p:xfrm>
        <a:graphic>
          <a:graphicData uri="http://schemas.openxmlformats.org/drawingml/2006/table">
            <a:tbl>
              <a:tblPr firstRow="1" bandRow="1"/>
              <a:tblGrid>
                <a:gridCol w="1310898">
                  <a:extLst>
                    <a:ext uri="{9D8B030D-6E8A-4147-A177-3AD203B41FA5}">
                      <a16:colId xmlns:a16="http://schemas.microsoft.com/office/drawing/2014/main" val="3688589680"/>
                    </a:ext>
                  </a:extLst>
                </a:gridCol>
                <a:gridCol w="1310898">
                  <a:extLst>
                    <a:ext uri="{9D8B030D-6E8A-4147-A177-3AD203B41FA5}">
                      <a16:colId xmlns:a16="http://schemas.microsoft.com/office/drawing/2014/main" val="2306988714"/>
                    </a:ext>
                  </a:extLst>
                </a:gridCol>
                <a:gridCol w="1988947">
                  <a:extLst>
                    <a:ext uri="{9D8B030D-6E8A-4147-A177-3AD203B41FA5}">
                      <a16:colId xmlns:a16="http://schemas.microsoft.com/office/drawing/2014/main" val="865088552"/>
                    </a:ext>
                  </a:extLst>
                </a:gridCol>
                <a:gridCol w="1551981">
                  <a:extLst>
                    <a:ext uri="{9D8B030D-6E8A-4147-A177-3AD203B41FA5}">
                      <a16:colId xmlns:a16="http://schemas.microsoft.com/office/drawing/2014/main" val="2222462140"/>
                    </a:ext>
                  </a:extLst>
                </a:gridCol>
                <a:gridCol w="2109489">
                  <a:extLst>
                    <a:ext uri="{9D8B030D-6E8A-4147-A177-3AD203B41FA5}">
                      <a16:colId xmlns:a16="http://schemas.microsoft.com/office/drawing/2014/main" val="3614272283"/>
                    </a:ext>
                  </a:extLst>
                </a:gridCol>
              </a:tblGrid>
              <a:tr h="254470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Country</a:t>
                      </a:r>
                    </a:p>
                  </a:txBody>
                  <a:tcPr marL="6865" marR="6865" marT="686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N</a:t>
                      </a:r>
                    </a:p>
                  </a:txBody>
                  <a:tcPr marL="6865" marR="6865" marT="686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Line length</a:t>
                      </a:r>
                    </a:p>
                  </a:txBody>
                  <a:tcPr marL="6865" marR="6865" marT="686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Price</a:t>
                      </a:r>
                    </a:p>
                  </a:txBody>
                  <a:tcPr marL="6865" marR="6865" marT="686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Distribution</a:t>
                      </a:r>
                    </a:p>
                  </a:txBody>
                  <a:tcPr marL="6865" marR="6865" marT="686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1510343"/>
                  </a:ext>
                </a:extLst>
              </a:tr>
              <a:tr h="281256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Australia</a:t>
                      </a:r>
                    </a:p>
                  </a:txBody>
                  <a:tcPr marL="6865" marR="6865" marT="686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NL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146</a:t>
                      </a:r>
                    </a:p>
                  </a:txBody>
                  <a:tcPr marL="6865" marR="6865" marT="686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NL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.315</a:t>
                      </a:r>
                    </a:p>
                  </a:txBody>
                  <a:tcPr marL="6865" marR="6865" marT="686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E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NL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-.352</a:t>
                      </a:r>
                    </a:p>
                  </a:txBody>
                  <a:tcPr marL="6865" marR="6865" marT="686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C5E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N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.419</a:t>
                      </a:r>
                    </a:p>
                  </a:txBody>
                  <a:tcPr marL="6865" marR="6865" marT="686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9A7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132496"/>
                  </a:ext>
                </a:extLst>
              </a:tr>
              <a:tr h="281256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China</a:t>
                      </a:r>
                    </a:p>
                  </a:txBody>
                  <a:tcPr marL="6865" marR="6865" marT="686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NL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134</a:t>
                      </a:r>
                    </a:p>
                  </a:txBody>
                  <a:tcPr marL="6865" marR="6865" marT="686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N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.420</a:t>
                      </a:r>
                    </a:p>
                  </a:txBody>
                  <a:tcPr marL="6865" marR="6865" marT="686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C4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NL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-.605</a:t>
                      </a:r>
                    </a:p>
                  </a:txBody>
                  <a:tcPr marL="6865" marR="6865" marT="686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94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NL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.383</a:t>
                      </a:r>
                    </a:p>
                  </a:txBody>
                  <a:tcPr marL="6865" marR="6865" marT="686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B0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3740550"/>
                  </a:ext>
                </a:extLst>
              </a:tr>
              <a:tr h="336656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Hong Kong</a:t>
                      </a:r>
                    </a:p>
                  </a:txBody>
                  <a:tcPr marL="6865" marR="6865" marT="686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NL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133</a:t>
                      </a:r>
                    </a:p>
                  </a:txBody>
                  <a:tcPr marL="6865" marR="6865" marT="686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NL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.471</a:t>
                      </a:r>
                    </a:p>
                  </a:txBody>
                  <a:tcPr marL="6865" marR="6865" marT="686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0B7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NL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-.468</a:t>
                      </a:r>
                    </a:p>
                  </a:txBody>
                  <a:tcPr marL="6865" marR="6865" marT="686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4AF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NL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.411</a:t>
                      </a:r>
                    </a:p>
                  </a:txBody>
                  <a:tcPr marL="6865" marR="6865" marT="686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CA9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2019132"/>
                  </a:ext>
                </a:extLst>
              </a:tr>
              <a:tr h="281256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India</a:t>
                      </a:r>
                    </a:p>
                  </a:txBody>
                  <a:tcPr marL="6865" marR="6865" marT="686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NL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80</a:t>
                      </a:r>
                    </a:p>
                  </a:txBody>
                  <a:tcPr marL="6865" marR="6865" marT="686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N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.273</a:t>
                      </a:r>
                    </a:p>
                  </a:txBody>
                  <a:tcPr marL="6865" marR="6865" marT="686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8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NL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-.321</a:t>
                      </a:r>
                    </a:p>
                  </a:txBody>
                  <a:tcPr marL="6865" marR="6865" marT="686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CB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NL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.137</a:t>
                      </a:r>
                    </a:p>
                  </a:txBody>
                  <a:tcPr marL="6865" marR="6865" marT="686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8314413"/>
                  </a:ext>
                </a:extLst>
              </a:tr>
              <a:tr h="281256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Indonesia</a:t>
                      </a:r>
                    </a:p>
                  </a:txBody>
                  <a:tcPr marL="6865" marR="6865" marT="686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NL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122</a:t>
                      </a:r>
                    </a:p>
                  </a:txBody>
                  <a:tcPr marL="6865" marR="6865" marT="686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NL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.732</a:t>
                      </a:r>
                    </a:p>
                  </a:txBody>
                  <a:tcPr marL="6865" marR="6865" marT="686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N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-.767</a:t>
                      </a:r>
                    </a:p>
                  </a:txBody>
                  <a:tcPr marL="6865" marR="6865" marT="686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NL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.371</a:t>
                      </a:r>
                    </a:p>
                  </a:txBody>
                  <a:tcPr marL="6865" marR="6865" marT="686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AB3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8525006"/>
                  </a:ext>
                </a:extLst>
              </a:tr>
              <a:tr h="281256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Japan</a:t>
                      </a:r>
                    </a:p>
                  </a:txBody>
                  <a:tcPr marL="6865" marR="6865" marT="686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NL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98</a:t>
                      </a:r>
                    </a:p>
                  </a:txBody>
                  <a:tcPr marL="6865" marR="6865" marT="686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NL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.261</a:t>
                      </a:r>
                    </a:p>
                  </a:txBody>
                  <a:tcPr marL="6865" marR="6865" marT="686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N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-.262</a:t>
                      </a:r>
                    </a:p>
                  </a:txBody>
                  <a:tcPr marL="6865" marR="6865" marT="686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D7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NL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.305</a:t>
                      </a:r>
                    </a:p>
                  </a:txBody>
                  <a:tcPr marL="6865" marR="6865" marT="686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C3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3987191"/>
                  </a:ext>
                </a:extLst>
              </a:tr>
              <a:tr h="274911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Malaysia</a:t>
                      </a:r>
                    </a:p>
                  </a:txBody>
                  <a:tcPr marL="6865" marR="6865" marT="686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NL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127</a:t>
                      </a:r>
                    </a:p>
                  </a:txBody>
                  <a:tcPr marL="6865" marR="6865" marT="686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NL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.510</a:t>
                      </a:r>
                    </a:p>
                  </a:txBody>
                  <a:tcPr marL="6865" marR="6865" marT="686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2AD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NL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-.406</a:t>
                      </a:r>
                    </a:p>
                  </a:txBody>
                  <a:tcPr marL="6865" marR="6865" marT="686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BBD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NL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.441</a:t>
                      </a:r>
                    </a:p>
                  </a:txBody>
                  <a:tcPr marL="6865" marR="6865" marT="686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1A2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2042126"/>
                  </a:ext>
                </a:extLst>
              </a:tr>
              <a:tr h="349587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New Zealand</a:t>
                      </a:r>
                    </a:p>
                  </a:txBody>
                  <a:tcPr marL="6865" marR="6865" marT="686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NL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79</a:t>
                      </a:r>
                    </a:p>
                  </a:txBody>
                  <a:tcPr marL="6865" marR="6865" marT="686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NL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.405</a:t>
                      </a:r>
                    </a:p>
                  </a:txBody>
                  <a:tcPr marL="6865" marR="6865" marT="686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C7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NL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-.483</a:t>
                      </a:r>
                    </a:p>
                  </a:txBody>
                  <a:tcPr marL="6865" marR="6865" marT="686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ACD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NL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.624</a:t>
                      </a:r>
                    </a:p>
                  </a:txBody>
                  <a:tcPr marL="6865" marR="6865" marT="686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5974454"/>
                  </a:ext>
                </a:extLst>
              </a:tr>
              <a:tr h="226399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Philippines</a:t>
                      </a:r>
                    </a:p>
                  </a:txBody>
                  <a:tcPr marL="6865" marR="6865" marT="686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NL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129</a:t>
                      </a:r>
                    </a:p>
                  </a:txBody>
                  <a:tcPr marL="6865" marR="6865" marT="686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NL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.448</a:t>
                      </a:r>
                    </a:p>
                  </a:txBody>
                  <a:tcPr marL="6865" marR="6865" marT="686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B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NL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-.161</a:t>
                      </a:r>
                    </a:p>
                  </a:txBody>
                  <a:tcPr marL="6865" marR="6865" marT="686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N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.400</a:t>
                      </a:r>
                    </a:p>
                  </a:txBody>
                  <a:tcPr marL="6865" marR="6865" marT="686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AC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0367938"/>
                  </a:ext>
                </a:extLst>
              </a:tr>
              <a:tr h="399393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Singapore</a:t>
                      </a:r>
                    </a:p>
                  </a:txBody>
                  <a:tcPr marL="6865" marR="6865" marT="686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NL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118</a:t>
                      </a:r>
                    </a:p>
                  </a:txBody>
                  <a:tcPr marL="6865" marR="6865" marT="686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NL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.588</a:t>
                      </a:r>
                    </a:p>
                  </a:txBody>
                  <a:tcPr marL="6865" marR="6865" marT="686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9AC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NL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-.400</a:t>
                      </a:r>
                    </a:p>
                  </a:txBody>
                  <a:tcPr marL="6865" marR="6865" marT="686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BCD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N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.457</a:t>
                      </a:r>
                    </a:p>
                  </a:txBody>
                  <a:tcPr marL="6865" marR="6865" marT="686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B9E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3123684"/>
                  </a:ext>
                </a:extLst>
              </a:tr>
              <a:tr h="241539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South Korea</a:t>
                      </a:r>
                    </a:p>
                  </a:txBody>
                  <a:tcPr marL="6865" marR="6865" marT="686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NL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70</a:t>
                      </a:r>
                    </a:p>
                  </a:txBody>
                  <a:tcPr marL="6865" marR="6865" marT="686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N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.440</a:t>
                      </a:r>
                    </a:p>
                  </a:txBody>
                  <a:tcPr marL="6865" marR="6865" marT="686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FD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NL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-.559</a:t>
                      </a:r>
                    </a:p>
                  </a:txBody>
                  <a:tcPr marL="6865" marR="6865" marT="686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A9DC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N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.294</a:t>
                      </a:r>
                    </a:p>
                  </a:txBody>
                  <a:tcPr marL="6865" marR="6865" marT="686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C5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7052641"/>
                  </a:ext>
                </a:extLst>
              </a:tr>
              <a:tr h="281256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Taiwan</a:t>
                      </a:r>
                    </a:p>
                  </a:txBody>
                  <a:tcPr marL="6865" marR="6865" marT="686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NL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149</a:t>
                      </a:r>
                    </a:p>
                  </a:txBody>
                  <a:tcPr marL="6865" marR="6865" marT="686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NL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.552</a:t>
                      </a:r>
                    </a:p>
                  </a:txBody>
                  <a:tcPr marL="6865" marR="6865" marT="686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3C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NL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-.377</a:t>
                      </a:r>
                    </a:p>
                  </a:txBody>
                  <a:tcPr marL="6865" marR="6865" marT="686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C0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N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.255</a:t>
                      </a:r>
                    </a:p>
                  </a:txBody>
                  <a:tcPr marL="6865" marR="6865" marT="686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CF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0894401"/>
                  </a:ext>
                </a:extLst>
              </a:tr>
              <a:tr h="281256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Thailand</a:t>
                      </a:r>
                    </a:p>
                  </a:txBody>
                  <a:tcPr marL="6865" marR="6865" marT="686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NL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125</a:t>
                      </a:r>
                    </a:p>
                  </a:txBody>
                  <a:tcPr marL="6865" marR="6865" marT="686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NL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.472</a:t>
                      </a:r>
                    </a:p>
                  </a:txBody>
                  <a:tcPr marL="6865" marR="6865" marT="686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0B7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NL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-.531</a:t>
                      </a:r>
                    </a:p>
                  </a:txBody>
                  <a:tcPr marL="6865" marR="6865" marT="686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2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NL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.441</a:t>
                      </a:r>
                    </a:p>
                  </a:txBody>
                  <a:tcPr marL="6865" marR="6865" marT="686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1A2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5463555"/>
                  </a:ext>
                </a:extLst>
              </a:tr>
              <a:tr h="281256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Vietnam</a:t>
                      </a:r>
                    </a:p>
                  </a:txBody>
                  <a:tcPr marL="6865" marR="6865" marT="686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NL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107</a:t>
                      </a:r>
                    </a:p>
                  </a:txBody>
                  <a:tcPr marL="6865" marR="6865" marT="686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N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.513</a:t>
                      </a:r>
                    </a:p>
                  </a:txBody>
                  <a:tcPr marL="6865" marR="6865" marT="686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ACD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N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-.217</a:t>
                      </a:r>
                    </a:p>
                  </a:txBody>
                  <a:tcPr marL="6865" marR="6865" marT="686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N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.414</a:t>
                      </a:r>
                    </a:p>
                  </a:txBody>
                  <a:tcPr marL="6865" marR="6865" marT="686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8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0151105"/>
                  </a:ext>
                </a:extLst>
              </a:tr>
              <a:tr h="281256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Gill Sans MT" panose="020B0502020104020203" pitchFamily="34" charset="77"/>
                        </a:rPr>
                        <a:t>Total</a:t>
                      </a:r>
                    </a:p>
                  </a:txBody>
                  <a:tcPr marL="6865" marR="6865" marT="686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NL" sz="1400" b="1" i="0" u="none" strike="noStrike">
                          <a:solidFill>
                            <a:srgbClr val="C00000"/>
                          </a:solidFill>
                          <a:effectLst/>
                          <a:latin typeface="Gill Sans MT" panose="020B0502020104020203" pitchFamily="34" charset="77"/>
                        </a:rPr>
                        <a:t>1,617</a:t>
                      </a:r>
                    </a:p>
                  </a:txBody>
                  <a:tcPr marL="6865" marR="6865" marT="686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NL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Gill Sans MT" panose="020B0502020104020203" pitchFamily="34" charset="77"/>
                        </a:rPr>
                        <a:t>0.459</a:t>
                      </a:r>
                    </a:p>
                  </a:txBody>
                  <a:tcPr marL="6865" marR="6865" marT="686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NL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Gill Sans MT" panose="020B0502020104020203" pitchFamily="34" charset="77"/>
                        </a:rPr>
                        <a:t>-0.422</a:t>
                      </a:r>
                    </a:p>
                  </a:txBody>
                  <a:tcPr marL="6865" marR="6865" marT="686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NL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Gill Sans MT" panose="020B0502020104020203" pitchFamily="34" charset="77"/>
                        </a:rPr>
                        <a:t>0.368</a:t>
                      </a:r>
                    </a:p>
                  </a:txBody>
                  <a:tcPr marL="6865" marR="6865" marT="686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5897308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C4E28241-052F-0787-45BD-552962FFD4D8}"/>
              </a:ext>
            </a:extLst>
          </p:cNvPr>
          <p:cNvSpPr txBox="1"/>
          <p:nvPr/>
        </p:nvSpPr>
        <p:spPr>
          <a:xfrm>
            <a:off x="435894" y="5943816"/>
            <a:ext cx="5516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sz="1400" i="1" dirty="0"/>
              <a:t>Notes: Color scales: from low (light blue) to high (dark blue). Reversed for price. </a:t>
            </a:r>
          </a:p>
        </p:txBody>
      </p:sp>
    </p:spTree>
    <p:extLst>
      <p:ext uri="{BB962C8B-B14F-4D97-AF65-F5344CB8AC3E}">
        <p14:creationId xmlns:p14="http://schemas.microsoft.com/office/powerpoint/2010/main" val="5444030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DE859C30-B990-F3AF-5D46-95AB69041DB3}"/>
              </a:ext>
            </a:extLst>
          </p:cNvPr>
          <p:cNvSpPr txBox="1">
            <a:spLocks/>
          </p:cNvSpPr>
          <p:nvPr/>
        </p:nvSpPr>
        <p:spPr>
          <a:xfrm>
            <a:off x="435894" y="705124"/>
            <a:ext cx="8272212" cy="1189554"/>
          </a:xfrm>
          <a:prstGeom prst="rect">
            <a:avLst/>
          </a:prstGeom>
        </p:spPr>
        <p:txBody>
          <a:bodyPr/>
          <a:lstStyle>
            <a:lvl1pPr algn="l" defTabSz="342900" rtl="0" eaLnBrk="1" latinLnBrk="0" hangingPunct="1">
              <a:spcBef>
                <a:spcPct val="0"/>
              </a:spcBef>
              <a:buNone/>
              <a:defRPr sz="2100" b="0" kern="1200" cap="all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NL" dirty="0"/>
              <a:t>Comparing Elasticities Across countries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609ED772-F0D0-FF6D-1F44-04098FBAD67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5163551"/>
              </p:ext>
            </p:extLst>
          </p:nvPr>
        </p:nvGraphicFramePr>
        <p:xfrm>
          <a:off x="464992" y="1162050"/>
          <a:ext cx="8272211" cy="51833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EEA1A373-0788-D2B7-8357-E55FF2A5B9F9}"/>
              </a:ext>
            </a:extLst>
          </p:cNvPr>
          <p:cNvSpPr txBox="1"/>
          <p:nvPr/>
        </p:nvSpPr>
        <p:spPr>
          <a:xfrm>
            <a:off x="435894" y="6414872"/>
            <a:ext cx="56538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sz="1400" i="1" dirty="0"/>
              <a:t>Notes: Countries shown in decreasing order of total marketing-mix responsiveness.</a:t>
            </a:r>
          </a:p>
        </p:txBody>
      </p:sp>
    </p:spTree>
    <p:extLst>
      <p:ext uri="{BB962C8B-B14F-4D97-AF65-F5344CB8AC3E}">
        <p14:creationId xmlns:p14="http://schemas.microsoft.com/office/powerpoint/2010/main" val="16498142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8E96387-12F1-45E4-9322-ABBF2EE040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900" y="457200"/>
            <a:ext cx="277749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9F421DD-DE4E-4547-A904-3F80E25E3F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31610" y="453643"/>
            <a:ext cx="277749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9985DEC-1215-4209-9708-B45CC97740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81372" y="457200"/>
            <a:ext cx="277749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0EB7086-616E-4D44-94BE-D0F7635617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900" y="3085765"/>
            <a:ext cx="8447150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F115DB35-53D7-4EDC-A965-A434929617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8175"/>
            <a:ext cx="9143999" cy="62198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B610F9C-62FE-46FC-8607-C35030B632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31610" y="723899"/>
            <a:ext cx="2777490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222206" y="1419225"/>
            <a:ext cx="2311182" cy="2085869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457200">
              <a:lnSpc>
                <a:spcPct val="90000"/>
              </a:lnSpc>
            </a:pPr>
            <a:r>
              <a:rPr lang="en-US" sz="2800">
                <a:solidFill>
                  <a:srgbClr val="FFFFFF"/>
                </a:solidFill>
              </a:rPr>
              <a:t>Factors affecting long-term elasticities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E04956D-797E-9505-34FE-DAC22553C9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5602088"/>
              </p:ext>
            </p:extLst>
          </p:nvPr>
        </p:nvGraphicFramePr>
        <p:xfrm>
          <a:off x="307850" y="661553"/>
          <a:ext cx="5499869" cy="6035281"/>
        </p:xfrm>
        <a:graphic>
          <a:graphicData uri="http://schemas.openxmlformats.org/drawingml/2006/table">
            <a:tbl>
              <a:tblPr firstRow="1" firstCol="1" bandRow="1"/>
              <a:tblGrid>
                <a:gridCol w="2613150">
                  <a:extLst>
                    <a:ext uri="{9D8B030D-6E8A-4147-A177-3AD203B41FA5}">
                      <a16:colId xmlns:a16="http://schemas.microsoft.com/office/drawing/2014/main" val="805383577"/>
                    </a:ext>
                  </a:extLst>
                </a:gridCol>
                <a:gridCol w="977900">
                  <a:extLst>
                    <a:ext uri="{9D8B030D-6E8A-4147-A177-3AD203B41FA5}">
                      <a16:colId xmlns:a16="http://schemas.microsoft.com/office/drawing/2014/main" val="111656808"/>
                    </a:ext>
                  </a:extLst>
                </a:gridCol>
                <a:gridCol w="813869">
                  <a:extLst>
                    <a:ext uri="{9D8B030D-6E8A-4147-A177-3AD203B41FA5}">
                      <a16:colId xmlns:a16="http://schemas.microsoft.com/office/drawing/2014/main" val="3652027311"/>
                    </a:ext>
                  </a:extLst>
                </a:gridCol>
                <a:gridCol w="969435">
                  <a:extLst>
                    <a:ext uri="{9D8B030D-6E8A-4147-A177-3AD203B41FA5}">
                      <a16:colId xmlns:a16="http://schemas.microsoft.com/office/drawing/2014/main" val="3251835644"/>
                    </a:ext>
                  </a:extLst>
                </a:gridCol>
                <a:gridCol w="125515">
                  <a:extLst>
                    <a:ext uri="{9D8B030D-6E8A-4147-A177-3AD203B41FA5}">
                      <a16:colId xmlns:a16="http://schemas.microsoft.com/office/drawing/2014/main" val="4091335024"/>
                    </a:ext>
                  </a:extLst>
                </a:gridCol>
              </a:tblGrid>
              <a:tr h="178326">
                <a:tc grid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Predictors of Marketing-Mix Elasticities</a:t>
                      </a:r>
                      <a:r>
                        <a:rPr lang="en-US" sz="1200" b="1" baseline="300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NL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002" marR="3100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5758487"/>
                  </a:ext>
                </a:extLst>
              </a:tr>
              <a:tr h="3711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NL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002" marR="31002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Line-length elasticity</a:t>
                      </a:r>
                      <a:endParaRPr lang="en-NL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002" marR="31002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Price elasticity</a:t>
                      </a:r>
                      <a:endParaRPr lang="en-NL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002" marR="31002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Distribution elasticity</a:t>
                      </a:r>
                      <a:endParaRPr lang="en-NL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002" marR="31002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</a:pPr>
                      <a:r>
                        <a:rPr lang="en-NL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3117353"/>
                  </a:ext>
                </a:extLst>
              </a:tr>
              <a:tr h="251886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NL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002" marR="3100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tabLst>
                          <a:tab pos="291465" algn="dec"/>
                        </a:tabLs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NL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002" marR="3100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tabLst>
                          <a:tab pos="291465" algn="dec"/>
                        </a:tabLs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NL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002" marR="3100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tabLst>
                          <a:tab pos="291465" algn="dec"/>
                        </a:tabLs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NL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002" marR="3100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</a:pPr>
                      <a:r>
                        <a:rPr lang="en-NL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0935165"/>
                  </a:ext>
                </a:extLst>
              </a:tr>
              <a:tr h="251886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Brand Equity</a:t>
                      </a:r>
                      <a:endParaRPr lang="en-NL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002" marR="3100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tabLst>
                          <a:tab pos="291465" algn="dec"/>
                        </a:tabLs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-.028</a:t>
                      </a:r>
                      <a:endParaRPr lang="en-NL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002" marR="3100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tabLst>
                          <a:tab pos="291465" algn="dec"/>
                        </a:tabLst>
                      </a:pPr>
                      <a:r>
                        <a:rPr lang="en-US" sz="1300" b="1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-.145</a:t>
                      </a:r>
                      <a:r>
                        <a:rPr lang="en-US" sz="1300" b="1" baseline="300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***</a:t>
                      </a:r>
                      <a:endParaRPr lang="en-NL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002" marR="3100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tabLst>
                          <a:tab pos="291465" algn="dec"/>
                        </a:tabLs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-.018</a:t>
                      </a:r>
                      <a:endParaRPr lang="en-NL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002" marR="3100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</a:pPr>
                      <a:r>
                        <a:rPr lang="en-NL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5622111"/>
                  </a:ext>
                </a:extLst>
              </a:tr>
              <a:tr h="251886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Country Of Origin Image</a:t>
                      </a:r>
                      <a:endParaRPr lang="en-NL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002" marR="3100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tabLst>
                          <a:tab pos="291465" algn="dec"/>
                        </a:tabLs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.049</a:t>
                      </a:r>
                      <a:endParaRPr lang="en-NL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002" marR="3100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tabLst>
                          <a:tab pos="291465" algn="dec"/>
                        </a:tabLs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-.075</a:t>
                      </a:r>
                      <a:endParaRPr lang="en-NL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002" marR="3100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tabLst>
                          <a:tab pos="291465" algn="dec"/>
                        </a:tabLs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.031</a:t>
                      </a:r>
                      <a:endParaRPr lang="en-NL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002" marR="3100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</a:pPr>
                      <a:r>
                        <a:rPr lang="en-NL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3865583"/>
                  </a:ext>
                </a:extLst>
              </a:tr>
              <a:tr h="251886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Log Avg Line Length</a:t>
                      </a:r>
                      <a:endParaRPr lang="en-NL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002" marR="3100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tabLst>
                          <a:tab pos="291465" algn="dec"/>
                        </a:tabLs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-.010</a:t>
                      </a:r>
                      <a:endParaRPr lang="en-NL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002" marR="3100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tabLst>
                          <a:tab pos="291465" algn="dec"/>
                        </a:tabLs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.020</a:t>
                      </a:r>
                      <a:endParaRPr lang="en-NL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002" marR="3100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tabLst>
                          <a:tab pos="291465" algn="dec"/>
                        </a:tabLst>
                      </a:pPr>
                      <a:r>
                        <a:rPr lang="en-US" sz="1300" b="1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-.071</a:t>
                      </a:r>
                      <a:r>
                        <a:rPr lang="en-US" sz="1300" b="1" baseline="300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**</a:t>
                      </a:r>
                      <a:endParaRPr lang="en-NL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002" marR="3100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</a:pPr>
                      <a:r>
                        <a:rPr lang="en-NL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9799590"/>
                  </a:ext>
                </a:extLst>
              </a:tr>
              <a:tr h="251886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Log Avg Price </a:t>
                      </a:r>
                      <a:endParaRPr lang="en-NL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002" marR="3100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tabLst>
                          <a:tab pos="291465" algn="dec"/>
                        </a:tabLs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-.055</a:t>
                      </a:r>
                      <a:endParaRPr lang="en-NL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002" marR="3100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tabLst>
                          <a:tab pos="291465" algn="dec"/>
                        </a:tabLs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.016</a:t>
                      </a:r>
                      <a:endParaRPr lang="en-NL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002" marR="3100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tabLst>
                          <a:tab pos="291465" algn="dec"/>
                        </a:tabLs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.023</a:t>
                      </a:r>
                      <a:endParaRPr lang="en-NL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002" marR="3100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</a:pPr>
                      <a:r>
                        <a:rPr lang="en-NL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6662120"/>
                  </a:ext>
                </a:extLst>
              </a:tr>
              <a:tr h="251886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Log Avg Distribution</a:t>
                      </a:r>
                      <a:endParaRPr lang="en-NL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002" marR="3100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tabLst>
                          <a:tab pos="291465" algn="dec"/>
                        </a:tabLs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-.056</a:t>
                      </a:r>
                      <a:endParaRPr lang="en-NL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002" marR="3100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tabLst>
                          <a:tab pos="291465" algn="dec"/>
                        </a:tabLs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.023</a:t>
                      </a:r>
                      <a:endParaRPr lang="en-NL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002" marR="3100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tabLst>
                          <a:tab pos="291465" algn="dec"/>
                        </a:tabLs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.010</a:t>
                      </a:r>
                      <a:endParaRPr lang="en-NL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002" marR="3100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</a:pPr>
                      <a:r>
                        <a:rPr lang="en-NL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5273445"/>
                  </a:ext>
                </a:extLst>
              </a:tr>
              <a:tr h="251886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Log Avg Innovativeness</a:t>
                      </a:r>
                      <a:endParaRPr lang="en-NL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002" marR="3100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tabLst>
                          <a:tab pos="291465" algn="dec"/>
                        </a:tabLs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.058</a:t>
                      </a:r>
                      <a:endParaRPr lang="en-NL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002" marR="3100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tabLst>
                          <a:tab pos="291465" algn="dec"/>
                        </a:tabLs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.207</a:t>
                      </a:r>
                      <a:endParaRPr lang="en-NL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002" marR="3100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tabLst>
                          <a:tab pos="291465" algn="dec"/>
                        </a:tabLst>
                      </a:pPr>
                      <a:r>
                        <a:rPr lang="en-US" sz="1300" b="1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.111</a:t>
                      </a:r>
                      <a:r>
                        <a:rPr lang="en-US" sz="1300" b="1" baseline="300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*</a:t>
                      </a:r>
                      <a:endParaRPr lang="en-NL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002" marR="3100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</a:pPr>
                      <a:r>
                        <a:rPr lang="en-NL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9749349"/>
                  </a:ext>
                </a:extLst>
              </a:tr>
              <a:tr h="251886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Log Market Concentration</a:t>
                      </a:r>
                      <a:endParaRPr lang="en-NL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002" marR="3100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tabLst>
                          <a:tab pos="291465" algn="dec"/>
                        </a:tabLst>
                      </a:pPr>
                      <a:r>
                        <a:rPr lang="en-US" sz="1300" b="1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.116</a:t>
                      </a:r>
                      <a:r>
                        <a:rPr lang="en-US" sz="1300" b="1" baseline="300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*</a:t>
                      </a:r>
                      <a:endParaRPr lang="en-NL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002" marR="3100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tabLst>
                          <a:tab pos="291465" algn="dec"/>
                        </a:tabLs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.033</a:t>
                      </a:r>
                      <a:endParaRPr lang="en-NL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002" marR="3100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tabLst>
                          <a:tab pos="291465" algn="dec"/>
                        </a:tabLs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.025</a:t>
                      </a:r>
                      <a:endParaRPr lang="en-NL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002" marR="3100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</a:pPr>
                      <a:r>
                        <a:rPr lang="en-NL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0842535"/>
                  </a:ext>
                </a:extLst>
              </a:tr>
              <a:tr h="251886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Log Market Growth</a:t>
                      </a:r>
                      <a:endParaRPr lang="en-NL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002" marR="3100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tabLst>
                          <a:tab pos="291465" algn="dec"/>
                        </a:tabLs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.011</a:t>
                      </a:r>
                      <a:endParaRPr lang="en-NL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002" marR="3100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tabLst>
                          <a:tab pos="291465" algn="dec"/>
                        </a:tabLs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-.106</a:t>
                      </a:r>
                      <a:endParaRPr lang="en-NL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002" marR="3100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tabLst>
                          <a:tab pos="291465" algn="dec"/>
                        </a:tabLst>
                      </a:pPr>
                      <a:r>
                        <a:rPr lang="en-US" sz="1300" b="1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.147</a:t>
                      </a:r>
                      <a:r>
                        <a:rPr lang="en-US" sz="1300" b="1" baseline="300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***</a:t>
                      </a:r>
                      <a:endParaRPr lang="en-NL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002" marR="3100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</a:pPr>
                      <a:r>
                        <a:rPr lang="en-NL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4528627"/>
                  </a:ext>
                </a:extLst>
              </a:tr>
              <a:tr h="251886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Appliances (versus Electronics)</a:t>
                      </a:r>
                      <a:endParaRPr lang="en-NL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002" marR="3100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tabLst>
                          <a:tab pos="291465" algn="dec"/>
                        </a:tabLs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en-US" sz="1300" b="1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.234</a:t>
                      </a:r>
                      <a:r>
                        <a:rPr lang="en-US" sz="1300" b="1" baseline="300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***</a:t>
                      </a:r>
                      <a:endParaRPr lang="en-NL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002" marR="3100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tabLst>
                          <a:tab pos="291465" algn="dec"/>
                        </a:tabLs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-.001</a:t>
                      </a:r>
                      <a:endParaRPr lang="en-NL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002" marR="3100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tabLst>
                          <a:tab pos="291465" algn="dec"/>
                        </a:tabLs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-.019</a:t>
                      </a:r>
                      <a:endParaRPr lang="en-NL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002" marR="3100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</a:pPr>
                      <a:r>
                        <a:rPr lang="en-NL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2439287"/>
                  </a:ext>
                </a:extLst>
              </a:tr>
              <a:tr h="251886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Log Market Size</a:t>
                      </a:r>
                      <a:endParaRPr lang="en-NL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002" marR="3100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tabLst>
                          <a:tab pos="291465" algn="dec"/>
                        </a:tabLs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-.020</a:t>
                      </a:r>
                      <a:endParaRPr lang="en-NL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002" marR="3100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tabLst>
                          <a:tab pos="291465" algn="dec"/>
                        </a:tabLst>
                      </a:pPr>
                      <a:r>
                        <a:rPr lang="en-US" sz="1300" b="1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-.121</a:t>
                      </a:r>
                      <a:r>
                        <a:rPr lang="en-US" sz="1300" b="1" baseline="300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***</a:t>
                      </a:r>
                      <a:endParaRPr lang="en-NL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002" marR="3100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tabLst>
                          <a:tab pos="291465" algn="dec"/>
                        </a:tabLs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-.023</a:t>
                      </a:r>
                      <a:endParaRPr lang="en-NL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002" marR="3100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</a:pPr>
                      <a:r>
                        <a:rPr lang="en-NL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0564407"/>
                  </a:ext>
                </a:extLst>
              </a:tr>
              <a:tr h="251886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Log GDP per Capita</a:t>
                      </a:r>
                      <a:endParaRPr lang="en-NL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002" marR="3100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tabLst>
                          <a:tab pos="291465" algn="dec"/>
                        </a:tabLs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.047</a:t>
                      </a:r>
                      <a:endParaRPr lang="en-NL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002" marR="3100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tabLst>
                          <a:tab pos="291465" algn="dec"/>
                        </a:tabLst>
                      </a:pPr>
                      <a:r>
                        <a:rPr lang="en-US" sz="1300" b="1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-.199</a:t>
                      </a:r>
                      <a:r>
                        <a:rPr lang="en-US" sz="1300" b="1" baseline="300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***</a:t>
                      </a:r>
                      <a:endParaRPr lang="en-NL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002" marR="3100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tabLst>
                          <a:tab pos="291465" algn="dec"/>
                        </a:tabLs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-.028</a:t>
                      </a:r>
                      <a:endParaRPr lang="en-NL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002" marR="3100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</a:pPr>
                      <a:r>
                        <a:rPr lang="en-NL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2198509"/>
                  </a:ext>
                </a:extLst>
              </a:tr>
              <a:tr h="251886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Log GDP Growth</a:t>
                      </a:r>
                      <a:endParaRPr lang="en-NL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002" marR="3100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tabLst>
                          <a:tab pos="291465" algn="dec"/>
                        </a:tabLst>
                      </a:pPr>
                      <a:r>
                        <a:rPr lang="en-US" sz="1300" b="1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.094</a:t>
                      </a:r>
                      <a:r>
                        <a:rPr lang="en-US" sz="1300" b="1" baseline="300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***</a:t>
                      </a:r>
                      <a:endParaRPr lang="en-NL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002" marR="3100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tabLst>
                          <a:tab pos="291465" algn="dec"/>
                        </a:tabLs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-.076</a:t>
                      </a:r>
                      <a:endParaRPr lang="en-NL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002" marR="3100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tabLst>
                          <a:tab pos="291465" algn="dec"/>
                        </a:tabLs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.006</a:t>
                      </a:r>
                      <a:endParaRPr lang="en-NL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002" marR="3100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</a:pPr>
                      <a:r>
                        <a:rPr lang="en-NL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3637420"/>
                  </a:ext>
                </a:extLst>
              </a:tr>
              <a:tr h="251886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Log Income Inequality</a:t>
                      </a:r>
                      <a:endParaRPr lang="en-NL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002" marR="3100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tabLst>
                          <a:tab pos="291465" algn="dec"/>
                        </a:tabLs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.020</a:t>
                      </a:r>
                      <a:endParaRPr lang="en-NL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002" marR="3100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tabLst>
                          <a:tab pos="291465" algn="dec"/>
                        </a:tabLst>
                      </a:pPr>
                      <a:r>
                        <a:rPr lang="en-US" sz="1300" b="1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-.769</a:t>
                      </a:r>
                      <a:r>
                        <a:rPr lang="en-US" sz="1300" b="1" baseline="300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***</a:t>
                      </a:r>
                      <a:endParaRPr lang="en-NL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002" marR="3100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tabLst>
                          <a:tab pos="291465" algn="dec"/>
                        </a:tabLs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.419</a:t>
                      </a:r>
                      <a:endParaRPr lang="en-NL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002" marR="3100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</a:pPr>
                      <a:r>
                        <a:rPr lang="en-NL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4268539"/>
                  </a:ext>
                </a:extLst>
              </a:tr>
              <a:tr h="251886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Log Power Distance</a:t>
                      </a:r>
                      <a:endParaRPr lang="en-NL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002" marR="3100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tabLst>
                          <a:tab pos="291465" algn="dec"/>
                        </a:tabLst>
                      </a:pPr>
                      <a:r>
                        <a:rPr lang="en-US" sz="1300" b="1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.147</a:t>
                      </a:r>
                      <a:r>
                        <a:rPr lang="en-US" sz="1300" b="1" baseline="300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**</a:t>
                      </a:r>
                      <a:endParaRPr lang="en-NL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002" marR="3100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tabLst>
                          <a:tab pos="291465" algn="dec"/>
                        </a:tabLst>
                      </a:pPr>
                      <a:r>
                        <a:rPr lang="en-US" sz="1300" b="1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.257</a:t>
                      </a:r>
                      <a:r>
                        <a:rPr lang="en-US" sz="1300" b="1" baseline="300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***</a:t>
                      </a:r>
                      <a:endParaRPr lang="en-NL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002" marR="3100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tabLst>
                          <a:tab pos="291465" algn="dec"/>
                        </a:tabLst>
                      </a:pPr>
                      <a:r>
                        <a:rPr lang="en-US" sz="1300" b="1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-.175</a:t>
                      </a:r>
                      <a:r>
                        <a:rPr lang="en-US" sz="1300" b="1" baseline="300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**</a:t>
                      </a:r>
                      <a:endParaRPr lang="en-NL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002" marR="3100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</a:pPr>
                      <a:r>
                        <a:rPr lang="en-NL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8651349"/>
                  </a:ext>
                </a:extLst>
              </a:tr>
              <a:tr h="251886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Log Uncertainty Avoidance</a:t>
                      </a:r>
                      <a:endParaRPr lang="en-NL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002" marR="3100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tabLst>
                          <a:tab pos="291465" algn="dec"/>
                        </a:tabLs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.043</a:t>
                      </a:r>
                      <a:endParaRPr lang="en-NL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002" marR="3100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tabLst>
                          <a:tab pos="291465" algn="dec"/>
                        </a:tabLs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-.102</a:t>
                      </a:r>
                      <a:endParaRPr lang="en-NL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002" marR="3100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tabLst>
                          <a:tab pos="291465" algn="dec"/>
                        </a:tabLs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-.013</a:t>
                      </a:r>
                      <a:endParaRPr lang="en-NL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002" marR="3100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</a:pPr>
                      <a:r>
                        <a:rPr lang="en-NL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2545561"/>
                  </a:ext>
                </a:extLst>
              </a:tr>
              <a:tr h="251886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Log Masculinity</a:t>
                      </a:r>
                      <a:endParaRPr lang="en-NL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002" marR="3100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tabLst>
                          <a:tab pos="291465" algn="dec"/>
                        </a:tabLs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-.071</a:t>
                      </a:r>
                      <a:endParaRPr lang="en-NL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002" marR="3100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tabLst>
                          <a:tab pos="291465" algn="dec"/>
                        </a:tabLst>
                      </a:pPr>
                      <a:r>
                        <a:rPr lang="en-US" sz="1300" b="1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.353</a:t>
                      </a:r>
                      <a:r>
                        <a:rPr lang="en-US" sz="1300" b="1" baseline="300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**</a:t>
                      </a:r>
                      <a:endParaRPr lang="en-NL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002" marR="3100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tabLst>
                          <a:tab pos="291465" algn="dec"/>
                        </a:tabLs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-.005</a:t>
                      </a:r>
                      <a:endParaRPr lang="en-NL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002" marR="3100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</a:pPr>
                      <a:r>
                        <a:rPr lang="en-NL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5068160"/>
                  </a:ext>
                </a:extLst>
              </a:tr>
              <a:tr h="251886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Constant</a:t>
                      </a:r>
                      <a:endParaRPr lang="en-NL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002" marR="3100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tabLst>
                          <a:tab pos="291465" algn="dec"/>
                        </a:tabLs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.509</a:t>
                      </a:r>
                      <a:r>
                        <a:rPr lang="en-US" sz="1300" baseline="300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***</a:t>
                      </a:r>
                      <a:endParaRPr lang="en-NL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002" marR="3100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tabLst>
                          <a:tab pos="291465" algn="dec"/>
                        </a:tabLs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-.376</a:t>
                      </a:r>
                      <a:r>
                        <a:rPr lang="en-US" sz="1300" baseline="300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***</a:t>
                      </a:r>
                      <a:endParaRPr lang="en-NL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002" marR="3100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tabLst>
                          <a:tab pos="291465" algn="dec"/>
                        </a:tabLs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.371</a:t>
                      </a:r>
                      <a:r>
                        <a:rPr lang="en-US" sz="1300" baseline="300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***</a:t>
                      </a:r>
                      <a:endParaRPr lang="en-NL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002" marR="3100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</a:pPr>
                      <a:r>
                        <a:rPr lang="en-NL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0363727"/>
                  </a:ext>
                </a:extLst>
              </a:tr>
              <a:tr h="251886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Observations</a:t>
                      </a:r>
                      <a:endParaRPr lang="en-NL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002" marR="3100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1,616 </a:t>
                      </a:r>
                      <a:endParaRPr lang="en-NL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002" marR="3100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1,617 </a:t>
                      </a:r>
                      <a:endParaRPr lang="en-NL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002" marR="3100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tabLst>
                          <a:tab pos="558165" algn="dec"/>
                        </a:tabLs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1,617</a:t>
                      </a:r>
                      <a:endParaRPr lang="en-NL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002" marR="3100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</a:pPr>
                      <a:r>
                        <a:rPr lang="en-NL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8732189"/>
                  </a:ext>
                </a:extLst>
              </a:tr>
              <a:tr h="546903">
                <a:tc gridSpan="5">
                  <a:txBody>
                    <a:bodyPr/>
                    <a:lstStyle/>
                    <a:p>
                      <a:pPr marR="25400" algn="l">
                        <a:lnSpc>
                          <a:spcPct val="100000"/>
                        </a:lnSpc>
                      </a:pPr>
                      <a:r>
                        <a:rPr lang="en-US" sz="1100" baseline="300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Significance levels: </a:t>
                      </a:r>
                      <a:r>
                        <a:rPr lang="en-US" sz="1100" baseline="300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*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i="1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 &lt; 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.10, </a:t>
                      </a:r>
                      <a:r>
                        <a:rPr lang="en-US" sz="1100" baseline="300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**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i="1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 &lt; 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.05, </a:t>
                      </a:r>
                      <a:r>
                        <a:rPr lang="en-US" sz="1100" baseline="300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***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i="1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 &lt; 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.01 (two-sided).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Elasticities are winsorized at the 1% and 99% levels, and weighted by inverse standard errors.</a:t>
                      </a:r>
                      <a:endParaRPr lang="en-NL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002" marR="3100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64319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76096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DF1BF-9931-F6D9-4153-419BA4B26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Discussion</a:t>
            </a:r>
          </a:p>
        </p:txBody>
      </p:sp>
    </p:spTree>
    <p:extLst>
      <p:ext uri="{BB962C8B-B14F-4D97-AF65-F5344CB8AC3E}">
        <p14:creationId xmlns:p14="http://schemas.microsoft.com/office/powerpoint/2010/main" val="8494618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defTabSz="457200"/>
            <a:r>
              <a:rPr lang="en-US" sz="2800" dirty="0">
                <a:solidFill>
                  <a:srgbClr val="FFFFFF"/>
                </a:solidFill>
              </a:rPr>
              <a:t>Price elasticities are relatively small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895" y="1974273"/>
            <a:ext cx="8272211" cy="4675909"/>
          </a:xfrm>
        </p:spPr>
        <p:txBody>
          <a:bodyPr vert="horz" lIns="91440" tIns="45720" rIns="91440" bIns="45720" rtlCol="0" anchor="ctr">
            <a:noAutofit/>
          </a:bodyPr>
          <a:lstStyle/>
          <a:p>
            <a:pPr defTabSz="457200">
              <a:spcAft>
                <a:spcPts val="600"/>
              </a:spcAft>
            </a:pPr>
            <a:r>
              <a:rPr lang="en-US" sz="1600" dirty="0">
                <a:solidFill>
                  <a:schemeClr val="accent2">
                    <a:lumMod val="50000"/>
                  </a:schemeClr>
                </a:solidFill>
              </a:rPr>
              <a:t>Average price elasticity of </a:t>
            </a: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</a:rPr>
              <a:t>-.422 much lower than past meta-analyses </a:t>
            </a:r>
            <a:r>
              <a:rPr lang="en-US" sz="1600" dirty="0">
                <a:solidFill>
                  <a:schemeClr val="accent2">
                    <a:lumMod val="50000"/>
                  </a:schemeClr>
                </a:solidFill>
              </a:rPr>
              <a:t>(Bijmolt et al. </a:t>
            </a:r>
            <a:r>
              <a:rPr lang="en-US" sz="1600" i="1" dirty="0">
                <a:solidFill>
                  <a:schemeClr val="accent2">
                    <a:lumMod val="50000"/>
                  </a:schemeClr>
                </a:solidFill>
              </a:rPr>
              <a:t>JMR</a:t>
            </a:r>
            <a:r>
              <a:rPr lang="en-US" sz="1600" dirty="0">
                <a:solidFill>
                  <a:schemeClr val="accent2">
                    <a:lumMod val="50000"/>
                  </a:schemeClr>
                </a:solidFill>
              </a:rPr>
              <a:t> 2005).  </a:t>
            </a: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</a:rPr>
              <a:t>Why?</a:t>
            </a:r>
          </a:p>
          <a:p>
            <a:pPr lvl="1" defTabSz="457200">
              <a:spcAft>
                <a:spcPts val="600"/>
              </a:spcAft>
            </a:pPr>
            <a:r>
              <a:rPr lang="en-US" sz="1600" dirty="0">
                <a:solidFill>
                  <a:schemeClr val="accent2">
                    <a:lumMod val="50000"/>
                  </a:schemeClr>
                </a:solidFill>
              </a:rPr>
              <a:t>Our price elasticities are </a:t>
            </a: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</a:rPr>
              <a:t>estimated at the national level</a:t>
            </a:r>
            <a:r>
              <a:rPr lang="en-US" sz="1600" dirty="0">
                <a:solidFill>
                  <a:schemeClr val="accent2">
                    <a:lumMod val="50000"/>
                  </a:schemeClr>
                </a:solidFill>
              </a:rPr>
              <a:t>, not chain or store level. National-level elasticities are likely lower than chain-level ones, given that they are not affected by within-brand store switching</a:t>
            </a:r>
          </a:p>
          <a:p>
            <a:pPr lvl="1" defTabSz="457200">
              <a:spcAft>
                <a:spcPts val="600"/>
              </a:spcAft>
            </a:pPr>
            <a:r>
              <a:rPr lang="en-US" sz="1600" dirty="0">
                <a:solidFill>
                  <a:schemeClr val="accent2">
                    <a:lumMod val="50000"/>
                  </a:schemeClr>
                </a:solidFill>
              </a:rPr>
              <a:t>Publication bias; studies with nonsignificant or mixed price elasticities may be </a:t>
            </a: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</a:rPr>
              <a:t>underrepresented in published work</a:t>
            </a:r>
            <a:r>
              <a:rPr lang="en-US" sz="1600" dirty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  <a:p>
            <a:pPr lvl="1" defTabSz="457200">
              <a:spcAft>
                <a:spcPts val="600"/>
              </a:spcAft>
            </a:pPr>
            <a:r>
              <a:rPr lang="en-US" sz="1600" dirty="0">
                <a:solidFill>
                  <a:schemeClr val="accent2">
                    <a:lumMod val="50000"/>
                  </a:schemeClr>
                </a:solidFill>
              </a:rPr>
              <a:t>Several more </a:t>
            </a: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</a:rPr>
              <a:t>recent papers</a:t>
            </a:r>
            <a:r>
              <a:rPr lang="en-US" sz="1600" dirty="0">
                <a:solidFill>
                  <a:schemeClr val="accent2">
                    <a:lumMod val="50000"/>
                  </a:schemeClr>
                </a:solidFill>
              </a:rPr>
              <a:t> that analyze large numbers of categories find considerably lower price elasticities</a:t>
            </a:r>
          </a:p>
          <a:p>
            <a:pPr lvl="1" defTabSz="457200">
              <a:spcAft>
                <a:spcPts val="600"/>
              </a:spcAft>
            </a:pPr>
            <a:r>
              <a:rPr lang="en-US" sz="1600" dirty="0">
                <a:solidFill>
                  <a:schemeClr val="accent2">
                    <a:lumMod val="50000"/>
                  </a:schemeClr>
                </a:solidFill>
              </a:rPr>
              <a:t>86% of the price elasticities in Bijmolt, van Heerde, and Pieters (2005) are </a:t>
            </a: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</a:rPr>
              <a:t>based on North American data</a:t>
            </a:r>
            <a:r>
              <a:rPr lang="en-US" sz="1600" dirty="0">
                <a:solidFill>
                  <a:schemeClr val="accent2">
                    <a:lumMod val="50000"/>
                  </a:schemeClr>
                </a:solidFill>
              </a:rPr>
              <a:t>. Might the U.S. respond more strongly to price than the Indian-Pacific Rim countries? </a:t>
            </a:r>
          </a:p>
        </p:txBody>
      </p:sp>
    </p:spTree>
    <p:extLst>
      <p:ext uri="{BB962C8B-B14F-4D97-AF65-F5344CB8AC3E}">
        <p14:creationId xmlns:p14="http://schemas.microsoft.com/office/powerpoint/2010/main" val="1977002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defTabSz="457200"/>
            <a:r>
              <a:rPr lang="en-US" sz="2800" dirty="0">
                <a:solidFill>
                  <a:srgbClr val="FFFFFF"/>
                </a:solidFill>
              </a:rPr>
              <a:t>Price elasticities stronger for high equity brands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895" y="1974273"/>
            <a:ext cx="7115711" cy="4675909"/>
          </a:xfrm>
        </p:spPr>
        <p:txBody>
          <a:bodyPr vert="horz" lIns="91440" tIns="45720" rIns="91440" bIns="45720" rtlCol="0" anchor="ctr">
            <a:noAutofit/>
          </a:bodyPr>
          <a:lstStyle/>
          <a:p>
            <a:pPr defTabSz="457200">
              <a:spcAft>
                <a:spcPts val="600"/>
              </a:spcAft>
            </a:pPr>
            <a:r>
              <a:rPr lang="en-US" sz="1600" dirty="0">
                <a:solidFill>
                  <a:schemeClr val="accent2">
                    <a:lumMod val="50000"/>
                  </a:schemeClr>
                </a:solidFill>
              </a:rPr>
              <a:t>Price pattern for electronics: start high, decrease over time and at specials</a:t>
            </a:r>
          </a:p>
          <a:p>
            <a:pPr defTabSz="457200">
              <a:spcAft>
                <a:spcPts val="600"/>
              </a:spcAft>
            </a:pPr>
            <a:r>
              <a:rPr lang="en-US" sz="1600" dirty="0">
                <a:solidFill>
                  <a:schemeClr val="accent2">
                    <a:lumMod val="50000"/>
                  </a:schemeClr>
                </a:solidFill>
              </a:rPr>
              <a:t>Hence price elasticity represents response to price decreases</a:t>
            </a:r>
          </a:p>
          <a:p>
            <a:pPr defTabSz="457200">
              <a:spcAft>
                <a:spcPts val="600"/>
              </a:spcAft>
            </a:pPr>
            <a:r>
              <a:rPr lang="en-US" sz="1600" dirty="0">
                <a:solidFill>
                  <a:schemeClr val="accent2">
                    <a:lumMod val="50000"/>
                  </a:schemeClr>
                </a:solidFill>
              </a:rPr>
              <a:t>High equity brands are highly sought after but out of financial reach for many consumers</a:t>
            </a:r>
          </a:p>
          <a:p>
            <a:pPr defTabSz="457200">
              <a:spcAft>
                <a:spcPts val="600"/>
              </a:spcAft>
            </a:pPr>
            <a:r>
              <a:rPr lang="en-US" sz="1600" dirty="0">
                <a:solidFill>
                  <a:schemeClr val="accent2">
                    <a:lumMod val="50000"/>
                  </a:schemeClr>
                </a:solidFill>
              </a:rPr>
              <a:t>If a high equity brand reduces its price, there is a strong demand response, and hence a strong (more negative) price elasticity</a:t>
            </a:r>
          </a:p>
          <a:p>
            <a:pPr defTabSz="457200">
              <a:spcAft>
                <a:spcPts val="600"/>
              </a:spcAft>
            </a:pPr>
            <a:endParaRPr lang="en-US" sz="16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9680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Emerging economies account for 3/5</a:t>
            </a:r>
            <a:r>
              <a:rPr lang="en-US" baseline="30000" dirty="0"/>
              <a:t>th</a:t>
            </a:r>
            <a:r>
              <a:rPr lang="en-US" dirty="0"/>
              <a:t> of world </a:t>
            </a:r>
            <a:r>
              <a:rPr lang="en-US" dirty="0" err="1"/>
              <a:t>gdp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781219" y="1884561"/>
            <a:ext cx="628650" cy="342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>
              <a:solidFill>
                <a:prstClr val="white"/>
              </a:solidFill>
              <a:latin typeface="Gill Sans MT" panose="020B0502020104020203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031328" y="6240762"/>
            <a:ext cx="4457701" cy="256468"/>
          </a:xfrm>
        </p:spPr>
        <p:txBody>
          <a:bodyPr/>
          <a:lstStyle/>
          <a:p>
            <a:r>
              <a:rPr lang="en-US" sz="900" dirty="0"/>
              <a:t>Source: IMF 2022, based on World Economic Outlook (April 2022), retrieved from </a:t>
            </a:r>
            <a:r>
              <a:rPr lang="en-US" sz="900" dirty="0">
                <a:hlinkClick r:id="rId3"/>
              </a:rPr>
              <a:t>https://www.imf.org/external/datamapper/PPPSH@WEO/OEMDC/ADVEC?year=1990&amp;yaxis=lin</a:t>
            </a:r>
            <a:r>
              <a:rPr lang="en-US" sz="900" dirty="0"/>
              <a:t> 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9479DE36-469A-B45B-1E4C-0CB0A4C27D9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2819436"/>
              </p:ext>
            </p:extLst>
          </p:nvPr>
        </p:nvGraphicFramePr>
        <p:xfrm>
          <a:off x="683103" y="1401964"/>
          <a:ext cx="7662111" cy="4733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F11B86FD-3DC7-7432-E46D-1A670661EE92}"/>
              </a:ext>
            </a:extLst>
          </p:cNvPr>
          <p:cNvSpPr txBox="1"/>
          <p:nvPr/>
        </p:nvSpPr>
        <p:spPr>
          <a:xfrm>
            <a:off x="7966840" y="2627587"/>
            <a:ext cx="627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b="1" dirty="0"/>
              <a:t>57.9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2C6C69A-18E6-BFD8-21B2-6C6126BA58FE}"/>
              </a:ext>
            </a:extLst>
          </p:cNvPr>
          <p:cNvSpPr txBox="1"/>
          <p:nvPr/>
        </p:nvSpPr>
        <p:spPr>
          <a:xfrm>
            <a:off x="7945888" y="3946024"/>
            <a:ext cx="627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b="1" dirty="0"/>
              <a:t>42.1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C38499D-3CD7-07D1-0385-68099C9F9C08}"/>
              </a:ext>
            </a:extLst>
          </p:cNvPr>
          <p:cNvSpPr txBox="1"/>
          <p:nvPr/>
        </p:nvSpPr>
        <p:spPr>
          <a:xfrm>
            <a:off x="1334814" y="2063881"/>
            <a:ext cx="627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b="1" dirty="0"/>
              <a:t>63.1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0B51582-2EF0-3FEE-029C-7E6FBA732214}"/>
              </a:ext>
            </a:extLst>
          </p:cNvPr>
          <p:cNvSpPr txBox="1"/>
          <p:nvPr/>
        </p:nvSpPr>
        <p:spPr>
          <a:xfrm>
            <a:off x="1334814" y="3946024"/>
            <a:ext cx="627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b="1" dirty="0"/>
              <a:t>36.9</a:t>
            </a:r>
          </a:p>
        </p:txBody>
      </p:sp>
    </p:spTree>
    <p:extLst>
      <p:ext uri="{BB962C8B-B14F-4D97-AF65-F5344CB8AC3E}">
        <p14:creationId xmlns:p14="http://schemas.microsoft.com/office/powerpoint/2010/main" val="9119459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defTabSz="457200"/>
            <a:r>
              <a:rPr lang="en-US" sz="2800" dirty="0">
                <a:solidFill>
                  <a:schemeClr val="bg1"/>
                </a:solidFill>
              </a:rPr>
              <a:t>Price sensitivity higher in richer countries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0261" y="2180497"/>
            <a:ext cx="5829311" cy="367830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Aft>
                <a:spcPts val="600"/>
              </a:spcAft>
            </a:pPr>
            <a:r>
              <a:rPr lang="en-US" sz="1800" dirty="0">
                <a:solidFill>
                  <a:schemeClr val="accent2">
                    <a:lumMod val="50000"/>
                  </a:schemeClr>
                </a:solidFill>
              </a:rPr>
              <a:t>Average </a:t>
            </a: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</a:rPr>
              <a:t>price sensitivity is larger </a:t>
            </a:r>
            <a:r>
              <a:rPr lang="en-US" sz="1800" dirty="0">
                <a:solidFill>
                  <a:schemeClr val="accent2">
                    <a:lumMod val="50000"/>
                  </a:schemeClr>
                </a:solidFill>
              </a:rPr>
              <a:t>(i.e., price elasticity more negative) in </a:t>
            </a: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</a:rPr>
              <a:t>richer countrie</a:t>
            </a:r>
            <a:r>
              <a:rPr lang="en-US" sz="1800" dirty="0">
                <a:solidFill>
                  <a:schemeClr val="accent2">
                    <a:lumMod val="50000"/>
                  </a:schemeClr>
                </a:solidFill>
              </a:rPr>
              <a:t>s. </a:t>
            </a: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</a:rPr>
              <a:t> Why?</a:t>
            </a:r>
          </a:p>
          <a:p>
            <a:pPr lvl="1" defTabSz="457200">
              <a:spcAft>
                <a:spcPts val="600"/>
              </a:spcAft>
            </a:pPr>
            <a:r>
              <a:rPr lang="en-US" sz="1800" dirty="0">
                <a:solidFill>
                  <a:schemeClr val="accent2">
                    <a:lumMod val="50000"/>
                  </a:schemeClr>
                </a:solidFill>
              </a:rPr>
              <a:t>Richer consumers have the financial means to </a:t>
            </a: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</a:rPr>
              <a:t>act on price discounts</a:t>
            </a:r>
          </a:p>
          <a:p>
            <a:pPr lvl="1" defTabSz="457200">
              <a:spcAft>
                <a:spcPts val="600"/>
              </a:spcAft>
            </a:pPr>
            <a:r>
              <a:rPr lang="en-US" sz="1800" dirty="0">
                <a:solidFill>
                  <a:schemeClr val="accent2">
                    <a:lumMod val="50000"/>
                  </a:schemeClr>
                </a:solidFill>
              </a:rPr>
              <a:t>In richer countries, price is less seen as </a:t>
            </a: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</a:rPr>
              <a:t>indicator of quality (see table)</a:t>
            </a:r>
            <a:r>
              <a:rPr lang="en-US" sz="1800" dirty="0">
                <a:solidFill>
                  <a:schemeClr val="accent2">
                    <a:lumMod val="50000"/>
                  </a:schemeClr>
                </a:solidFill>
              </a:rPr>
              <a:t>. Hence lower prices do not create quality concerns in richer countries.</a:t>
            </a:r>
          </a:p>
          <a:p>
            <a:pPr lvl="1" defTabSz="457200">
              <a:spcAft>
                <a:spcPts val="600"/>
              </a:spcAft>
            </a:pPr>
            <a:endParaRPr lang="en-US" sz="1800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45A9451-92A9-1F68-4413-67BB710A04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7707267"/>
              </p:ext>
            </p:extLst>
          </p:nvPr>
        </p:nvGraphicFramePr>
        <p:xfrm>
          <a:off x="6537434" y="1865988"/>
          <a:ext cx="2266305" cy="4767408"/>
        </p:xfrm>
        <a:graphic>
          <a:graphicData uri="http://schemas.openxmlformats.org/drawingml/2006/table">
            <a:tbl>
              <a:tblPr/>
              <a:tblGrid>
                <a:gridCol w="1176184">
                  <a:extLst>
                    <a:ext uri="{9D8B030D-6E8A-4147-A177-3AD203B41FA5}">
                      <a16:colId xmlns:a16="http://schemas.microsoft.com/office/drawing/2014/main" val="195457513"/>
                    </a:ext>
                  </a:extLst>
                </a:gridCol>
                <a:gridCol w="1090121">
                  <a:extLst>
                    <a:ext uri="{9D8B030D-6E8A-4147-A177-3AD203B41FA5}">
                      <a16:colId xmlns:a16="http://schemas.microsoft.com/office/drawing/2014/main" val="3045105794"/>
                    </a:ext>
                  </a:extLst>
                </a:gridCol>
              </a:tblGrid>
              <a:tr h="341056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Country</a:t>
                      </a:r>
                    </a:p>
                  </a:txBody>
                  <a:tcPr marL="5684" marR="5684" marT="5684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Price-quality schema in CPG</a:t>
                      </a:r>
                    </a:p>
                  </a:txBody>
                  <a:tcPr marL="5684" marR="5684" marT="5684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6372911"/>
                  </a:ext>
                </a:extLst>
              </a:tr>
              <a:tr h="113685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Argentina</a:t>
                      </a:r>
                    </a:p>
                  </a:txBody>
                  <a:tcPr marL="5684" marR="5684" marT="568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L" sz="10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3.45</a:t>
                      </a:r>
                    </a:p>
                  </a:txBody>
                  <a:tcPr marL="5684" marR="5684" marT="568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786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8598452"/>
                  </a:ext>
                </a:extLst>
              </a:tr>
              <a:tr h="113685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Austria</a:t>
                      </a:r>
                    </a:p>
                  </a:txBody>
                  <a:tcPr marL="5684" marR="5684" marT="5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L" sz="10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2.73</a:t>
                      </a:r>
                    </a:p>
                  </a:txBody>
                  <a:tcPr marL="5684" marR="5684" marT="5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E6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5502801"/>
                  </a:ext>
                </a:extLst>
              </a:tr>
              <a:tr h="113685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Belgium</a:t>
                      </a:r>
                    </a:p>
                  </a:txBody>
                  <a:tcPr marL="5684" marR="5684" marT="5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L" sz="10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2.87</a:t>
                      </a:r>
                    </a:p>
                  </a:txBody>
                  <a:tcPr marL="5684" marR="5684" marT="5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AD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0206777"/>
                  </a:ext>
                </a:extLst>
              </a:tr>
              <a:tr h="113685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Brazil</a:t>
                      </a:r>
                    </a:p>
                  </a:txBody>
                  <a:tcPr marL="5684" marR="5684" marT="5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L" sz="10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3.16</a:t>
                      </a:r>
                    </a:p>
                  </a:txBody>
                  <a:tcPr marL="5684" marR="5684" marT="5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1AC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0201124"/>
                  </a:ext>
                </a:extLst>
              </a:tr>
              <a:tr h="113685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China</a:t>
                      </a:r>
                    </a:p>
                  </a:txBody>
                  <a:tcPr marL="5684" marR="5684" marT="5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L" sz="10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3.45</a:t>
                      </a:r>
                    </a:p>
                  </a:txBody>
                  <a:tcPr marL="5684" marR="5684" marT="5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786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3487420"/>
                  </a:ext>
                </a:extLst>
              </a:tr>
              <a:tr h="113685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Czech Rep.</a:t>
                      </a:r>
                    </a:p>
                  </a:txBody>
                  <a:tcPr marL="5684" marR="5684" marT="5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L" sz="10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3.19</a:t>
                      </a:r>
                    </a:p>
                  </a:txBody>
                  <a:tcPr marL="5684" marR="5684" marT="5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BA8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4723412"/>
                  </a:ext>
                </a:extLst>
              </a:tr>
              <a:tr h="113685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Denmark</a:t>
                      </a:r>
                    </a:p>
                  </a:txBody>
                  <a:tcPr marL="5684" marR="5684" marT="5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L" sz="10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2.69</a:t>
                      </a:r>
                    </a:p>
                  </a:txBody>
                  <a:tcPr marL="5684" marR="5684" marT="5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0523715"/>
                  </a:ext>
                </a:extLst>
              </a:tr>
              <a:tr h="113685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France</a:t>
                      </a:r>
                    </a:p>
                  </a:txBody>
                  <a:tcPr marL="5684" marR="5684" marT="5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L" sz="10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2.97</a:t>
                      </a:r>
                    </a:p>
                  </a:txBody>
                  <a:tcPr marL="5684" marR="5684" marT="5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C6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0494903"/>
                  </a:ext>
                </a:extLst>
              </a:tr>
              <a:tr h="113685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Germany</a:t>
                      </a:r>
                    </a:p>
                  </a:txBody>
                  <a:tcPr marL="5684" marR="5684" marT="5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L" sz="10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2.72</a:t>
                      </a:r>
                    </a:p>
                  </a:txBody>
                  <a:tcPr marL="5684" marR="5684" marT="5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1115279"/>
                  </a:ext>
                </a:extLst>
              </a:tr>
              <a:tr h="113685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Hungary</a:t>
                      </a:r>
                    </a:p>
                  </a:txBody>
                  <a:tcPr marL="5684" marR="5684" marT="5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L" sz="10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3.16</a:t>
                      </a:r>
                    </a:p>
                  </a:txBody>
                  <a:tcPr marL="5684" marR="5684" marT="5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1AC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7256743"/>
                  </a:ext>
                </a:extLst>
              </a:tr>
              <a:tr h="113685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India</a:t>
                      </a:r>
                    </a:p>
                  </a:txBody>
                  <a:tcPr marL="5684" marR="5684" marT="5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L" sz="10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3.37</a:t>
                      </a:r>
                    </a:p>
                  </a:txBody>
                  <a:tcPr marL="5684" marR="5684" marT="5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790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5786930"/>
                  </a:ext>
                </a:extLst>
              </a:tr>
              <a:tr h="113685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Italy</a:t>
                      </a:r>
                    </a:p>
                  </a:txBody>
                  <a:tcPr marL="5684" marR="5684" marT="5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L" sz="10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2.95</a:t>
                      </a:r>
                    </a:p>
                  </a:txBody>
                  <a:tcPr marL="5684" marR="5684" marT="5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AC9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7868208"/>
                  </a:ext>
                </a:extLst>
              </a:tr>
              <a:tr h="113685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Japan</a:t>
                      </a:r>
                    </a:p>
                  </a:txBody>
                  <a:tcPr marL="5684" marR="5684" marT="5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L" sz="10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3.11</a:t>
                      </a:r>
                    </a:p>
                  </a:txBody>
                  <a:tcPr marL="5684" marR="5684" marT="5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AB3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7560409"/>
                  </a:ext>
                </a:extLst>
              </a:tr>
              <a:tr h="113685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Netherlands</a:t>
                      </a:r>
                    </a:p>
                  </a:txBody>
                  <a:tcPr marL="5684" marR="5684" marT="5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L" sz="10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2.71</a:t>
                      </a:r>
                    </a:p>
                  </a:txBody>
                  <a:tcPr marL="5684" marR="5684" marT="5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3692798"/>
                  </a:ext>
                </a:extLst>
              </a:tr>
              <a:tr h="113685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Norway</a:t>
                      </a:r>
                    </a:p>
                  </a:txBody>
                  <a:tcPr marL="5684" marR="5684" marT="5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L" sz="10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2.94</a:t>
                      </a:r>
                    </a:p>
                  </a:txBody>
                  <a:tcPr marL="5684" marR="5684" marT="5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CCA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0888719"/>
                  </a:ext>
                </a:extLst>
              </a:tr>
              <a:tr h="113685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Poland</a:t>
                      </a:r>
                    </a:p>
                  </a:txBody>
                  <a:tcPr marL="5684" marR="5684" marT="5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L" sz="10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3.37</a:t>
                      </a:r>
                    </a:p>
                  </a:txBody>
                  <a:tcPr marL="5684" marR="5684" marT="5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790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3102322"/>
                  </a:ext>
                </a:extLst>
              </a:tr>
              <a:tr h="113685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Portugal</a:t>
                      </a:r>
                    </a:p>
                  </a:txBody>
                  <a:tcPr marL="5684" marR="5684" marT="5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L" sz="10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2.85</a:t>
                      </a:r>
                    </a:p>
                  </a:txBody>
                  <a:tcPr marL="5684" marR="5684" marT="5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ED6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0952339"/>
                  </a:ext>
                </a:extLst>
              </a:tr>
              <a:tr h="113685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Romania</a:t>
                      </a:r>
                    </a:p>
                  </a:txBody>
                  <a:tcPr marL="5684" marR="5684" marT="5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L" sz="10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3.57</a:t>
                      </a:r>
                    </a:p>
                  </a:txBody>
                  <a:tcPr marL="5684" marR="5684" marT="5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0695519"/>
                  </a:ext>
                </a:extLst>
              </a:tr>
              <a:tr h="113685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Russia</a:t>
                      </a:r>
                    </a:p>
                  </a:txBody>
                  <a:tcPr marL="5684" marR="5684" marT="5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L" sz="10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3.55</a:t>
                      </a:r>
                    </a:p>
                  </a:txBody>
                  <a:tcPr marL="5684" marR="5684" marT="5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78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7818956"/>
                  </a:ext>
                </a:extLst>
              </a:tr>
              <a:tr h="113685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Slovakia</a:t>
                      </a:r>
                    </a:p>
                  </a:txBody>
                  <a:tcPr marL="5684" marR="5684" marT="5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L" sz="10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3.14</a:t>
                      </a:r>
                    </a:p>
                  </a:txBody>
                  <a:tcPr marL="5684" marR="5684" marT="5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5AF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2266089"/>
                  </a:ext>
                </a:extLst>
              </a:tr>
              <a:tr h="113685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Spain</a:t>
                      </a:r>
                    </a:p>
                  </a:txBody>
                  <a:tcPr marL="5684" marR="5684" marT="5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L" sz="10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3.02</a:t>
                      </a:r>
                    </a:p>
                  </a:txBody>
                  <a:tcPr marL="5684" marR="5684" marT="5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CB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8773530"/>
                  </a:ext>
                </a:extLst>
              </a:tr>
              <a:tr h="113685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Sweden</a:t>
                      </a:r>
                    </a:p>
                  </a:txBody>
                  <a:tcPr marL="5684" marR="5684" marT="5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L" sz="10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3.02</a:t>
                      </a:r>
                    </a:p>
                  </a:txBody>
                  <a:tcPr marL="5684" marR="5684" marT="5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CB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9708389"/>
                  </a:ext>
                </a:extLst>
              </a:tr>
              <a:tr h="113685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Switzerland</a:t>
                      </a:r>
                    </a:p>
                  </a:txBody>
                  <a:tcPr marL="5684" marR="5684" marT="5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L" sz="10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2.73</a:t>
                      </a:r>
                    </a:p>
                  </a:txBody>
                  <a:tcPr marL="5684" marR="5684" marT="5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E6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0318768"/>
                  </a:ext>
                </a:extLst>
              </a:tr>
              <a:tr h="113685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Taiwan</a:t>
                      </a:r>
                    </a:p>
                  </a:txBody>
                  <a:tcPr marL="5684" marR="5684" marT="5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L" sz="10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3.27</a:t>
                      </a:r>
                    </a:p>
                  </a:txBody>
                  <a:tcPr marL="5684" marR="5684" marT="5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B9E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7709086"/>
                  </a:ext>
                </a:extLst>
              </a:tr>
              <a:tr h="113685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Thailand</a:t>
                      </a:r>
                    </a:p>
                  </a:txBody>
                  <a:tcPr marL="5684" marR="5684" marT="5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L" sz="10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3.39</a:t>
                      </a:r>
                    </a:p>
                  </a:txBody>
                  <a:tcPr marL="5684" marR="5684" marT="5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38E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7546598"/>
                  </a:ext>
                </a:extLst>
              </a:tr>
              <a:tr h="113685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Ukraine</a:t>
                      </a:r>
                    </a:p>
                  </a:txBody>
                  <a:tcPr marL="5684" marR="5684" marT="5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L" sz="10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3.56</a:t>
                      </a:r>
                    </a:p>
                  </a:txBody>
                  <a:tcPr marL="5684" marR="5684" marT="5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177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7472623"/>
                  </a:ext>
                </a:extLst>
              </a:tr>
              <a:tr h="113685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United Kingdom</a:t>
                      </a:r>
                    </a:p>
                  </a:txBody>
                  <a:tcPr marL="5684" marR="5684" marT="5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L" sz="10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2.97</a:t>
                      </a:r>
                    </a:p>
                  </a:txBody>
                  <a:tcPr marL="5684" marR="5684" marT="5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C6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02186"/>
                  </a:ext>
                </a:extLst>
              </a:tr>
              <a:tr h="113685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United States</a:t>
                      </a:r>
                    </a:p>
                  </a:txBody>
                  <a:tcPr marL="5684" marR="5684" marT="5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2.80</a:t>
                      </a:r>
                    </a:p>
                  </a:txBody>
                  <a:tcPr marL="5684" marR="5684" marT="5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DD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87803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8838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defTabSz="457200"/>
            <a:r>
              <a:rPr lang="en-US" sz="2800" dirty="0">
                <a:solidFill>
                  <a:srgbClr val="FFFFFF"/>
                </a:solidFill>
              </a:rPr>
              <a:t>Role of Societal stratification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894" y="2599783"/>
            <a:ext cx="8272211" cy="4532030"/>
          </a:xfrm>
        </p:spPr>
        <p:txBody>
          <a:bodyPr vert="horz" lIns="91440" tIns="45720" rIns="91440" bIns="45720" rtlCol="0" anchor="ctr">
            <a:noAutofit/>
          </a:bodyPr>
          <a:lstStyle/>
          <a:p>
            <a:pPr defTabSz="457200">
              <a:spcAft>
                <a:spcPts val="600"/>
              </a:spcAft>
            </a:pPr>
            <a:r>
              <a:rPr lang="en-US" sz="1800" dirty="0">
                <a:solidFill>
                  <a:schemeClr val="accent2">
                    <a:lumMod val="50000"/>
                  </a:schemeClr>
                </a:solidFill>
              </a:rPr>
              <a:t>Societal stratification (</a:t>
            </a: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</a:rPr>
              <a:t>power distance </a:t>
            </a:r>
            <a:r>
              <a:rPr lang="en-US" sz="1800" dirty="0">
                <a:solidFill>
                  <a:schemeClr val="accent2">
                    <a:lumMod val="50000"/>
                  </a:schemeClr>
                </a:solidFill>
              </a:rPr>
              <a:t>&amp; </a:t>
            </a: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</a:rPr>
              <a:t>income inequality</a:t>
            </a:r>
            <a:r>
              <a:rPr lang="en-US" sz="1800" dirty="0">
                <a:solidFill>
                  <a:schemeClr val="accent2">
                    <a:lumMod val="50000"/>
                  </a:schemeClr>
                </a:solidFill>
              </a:rPr>
              <a:t>) is </a:t>
            </a:r>
            <a:r>
              <a:rPr lang="en-US" sz="1800" b="1" u="sng" dirty="0">
                <a:solidFill>
                  <a:schemeClr val="accent2">
                    <a:lumMod val="50000"/>
                  </a:schemeClr>
                </a:solidFill>
              </a:rPr>
              <a:t>the most important</a:t>
            </a: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</a:rPr>
              <a:t> phenomenon for explaining</a:t>
            </a:r>
            <a:r>
              <a:rPr lang="en-US" sz="1800" dirty="0">
                <a:solidFill>
                  <a:schemeClr val="accent2">
                    <a:lumMod val="50000"/>
                  </a:schemeClr>
                </a:solidFill>
              </a:rPr>
              <a:t> cross-national differences in marketing-mix elasticities </a:t>
            </a:r>
          </a:p>
          <a:p>
            <a:pPr lvl="1" defTabSz="457200">
              <a:spcAft>
                <a:spcPts val="600"/>
              </a:spcAft>
            </a:pPr>
            <a:r>
              <a:rPr lang="en-US" sz="1800" dirty="0">
                <a:solidFill>
                  <a:schemeClr val="accent2">
                    <a:lumMod val="50000"/>
                  </a:schemeClr>
                </a:solidFill>
              </a:rPr>
              <a:t>Power Distance only factor affecting all three MM elasticities. </a:t>
            </a:r>
          </a:p>
          <a:p>
            <a:pPr lvl="1" defTabSz="457200">
              <a:spcAft>
                <a:spcPts val="600"/>
              </a:spcAft>
            </a:pPr>
            <a:r>
              <a:rPr lang="en-US" sz="1800" dirty="0">
                <a:solidFill>
                  <a:schemeClr val="accent2">
                    <a:lumMod val="50000"/>
                  </a:schemeClr>
                </a:solidFill>
              </a:rPr>
              <a:t>Power Distance enhances line length elasticity yet reduces role of price and distribution</a:t>
            </a:r>
          </a:p>
          <a:p>
            <a:pPr lvl="1" defTabSz="457200">
              <a:spcAft>
                <a:spcPts val="600"/>
              </a:spcAft>
            </a:pPr>
            <a:r>
              <a:rPr lang="en-US" sz="1800" dirty="0">
                <a:solidFill>
                  <a:schemeClr val="accent2">
                    <a:lumMod val="50000"/>
                  </a:schemeClr>
                </a:solidFill>
              </a:rPr>
              <a:t>Power Distance results are in line with a strong focus on displaying status through product possession in high power distance countries. </a:t>
            </a:r>
          </a:p>
          <a:p>
            <a:pPr lvl="1" defTabSz="457200">
              <a:spcAft>
                <a:spcPts val="600"/>
              </a:spcAft>
            </a:pPr>
            <a:r>
              <a:rPr lang="en-US" sz="1800" dirty="0">
                <a:solidFill>
                  <a:schemeClr val="accent2">
                    <a:lumMod val="50000"/>
                  </a:schemeClr>
                </a:solidFill>
              </a:rPr>
              <a:t>Price sensitivity is considerably lower in masculine countries such as Japan. In these countries, the ability to afford high prices, as a measure of success and achievement is relatively more pronounced.</a:t>
            </a:r>
            <a:endParaRPr lang="en-AU" sz="1800" dirty="0">
              <a:solidFill>
                <a:schemeClr val="accent2">
                  <a:lumMod val="50000"/>
                </a:schemeClr>
              </a:solidFill>
            </a:endParaRPr>
          </a:p>
          <a:p>
            <a:pPr lvl="1" defTabSz="457200">
              <a:spcAft>
                <a:spcPts val="600"/>
              </a:spcAft>
            </a:pPr>
            <a:endParaRPr lang="en-US" sz="1800" dirty="0">
              <a:solidFill>
                <a:schemeClr val="accent2">
                  <a:lumMod val="50000"/>
                </a:schemeClr>
              </a:solidFill>
            </a:endParaRPr>
          </a:p>
          <a:p>
            <a:pPr lvl="1" defTabSz="457200">
              <a:spcAft>
                <a:spcPts val="600"/>
              </a:spcAft>
            </a:pPr>
            <a:endParaRPr lang="en-US" sz="1800" dirty="0">
              <a:solidFill>
                <a:schemeClr val="accent2">
                  <a:lumMod val="50000"/>
                </a:schemeClr>
              </a:solidFill>
            </a:endParaRPr>
          </a:p>
          <a:p>
            <a:pPr marL="57150" indent="0" defTabSz="457200">
              <a:spcAft>
                <a:spcPts val="600"/>
              </a:spcAft>
            </a:pPr>
            <a:endParaRPr lang="en-US" sz="1800" dirty="0">
              <a:solidFill>
                <a:schemeClr val="accent2">
                  <a:lumMod val="50000"/>
                </a:schemeClr>
              </a:solidFill>
            </a:endParaRPr>
          </a:p>
          <a:p>
            <a:pPr lvl="1" defTabSz="457200">
              <a:spcAft>
                <a:spcPts val="600"/>
              </a:spcAft>
            </a:pPr>
            <a:endParaRPr lang="en-US" sz="18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446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defTabSz="457200"/>
            <a:r>
              <a:rPr lang="en-US" sz="2800" dirty="0">
                <a:solidFill>
                  <a:srgbClr val="FFFFFF"/>
                </a:solidFill>
              </a:rPr>
              <a:t>Favorable Country-of-origin (COO) image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369" y="3389289"/>
            <a:ext cx="8272211" cy="2547367"/>
          </a:xfrm>
        </p:spPr>
        <p:txBody>
          <a:bodyPr vert="horz" lIns="91440" tIns="45720" rIns="91440" bIns="45720" rtlCol="0" anchor="ctr">
            <a:noAutofit/>
          </a:bodyPr>
          <a:lstStyle/>
          <a:p>
            <a:pPr defTabSz="457200">
              <a:spcAft>
                <a:spcPts val="600"/>
              </a:spcAft>
            </a:pPr>
            <a:r>
              <a:rPr lang="en-US" sz="1800" dirty="0">
                <a:solidFill>
                  <a:schemeClr val="accent2">
                    <a:lumMod val="50000"/>
                  </a:schemeClr>
                </a:solidFill>
              </a:rPr>
              <a:t>Favorable COO does </a:t>
            </a: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</a:rPr>
              <a:t>not affect effectiveness </a:t>
            </a:r>
            <a:r>
              <a:rPr lang="en-US" sz="1800" dirty="0">
                <a:solidFill>
                  <a:schemeClr val="accent2">
                    <a:lumMod val="50000"/>
                  </a:schemeClr>
                </a:solidFill>
              </a:rPr>
              <a:t>of marketing. </a:t>
            </a: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</a:rPr>
              <a:t>Why?</a:t>
            </a:r>
          </a:p>
          <a:p>
            <a:pPr lvl="1" defTabSz="457200">
              <a:spcAft>
                <a:spcPts val="600"/>
              </a:spcAft>
            </a:pPr>
            <a:r>
              <a:rPr lang="en-US" sz="1800" dirty="0">
                <a:solidFill>
                  <a:schemeClr val="accent2">
                    <a:lumMod val="50000"/>
                  </a:schemeClr>
                </a:solidFill>
              </a:rPr>
              <a:t>Does</a:t>
            </a: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</a:rPr>
              <a:t> brand equity </a:t>
            </a:r>
            <a:r>
              <a:rPr lang="en-US" sz="1800" dirty="0">
                <a:solidFill>
                  <a:schemeClr val="accent2">
                    <a:lumMod val="50000"/>
                  </a:schemeClr>
                </a:solidFill>
              </a:rPr>
              <a:t>eliminate the COO effect? But without BE, also no effect</a:t>
            </a:r>
          </a:p>
          <a:p>
            <a:pPr lvl="1" defTabSz="457200">
              <a:spcAft>
                <a:spcPts val="600"/>
              </a:spcAft>
            </a:pPr>
            <a:r>
              <a:rPr lang="en-US" sz="1800" dirty="0">
                <a:solidFill>
                  <a:schemeClr val="accent2">
                    <a:lumMod val="50000"/>
                  </a:schemeClr>
                </a:solidFill>
              </a:rPr>
              <a:t>Might strong COO effects in experimental studies and surveys be a </a:t>
            </a: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</a:rPr>
              <a:t>method artifact</a:t>
            </a:r>
            <a:r>
              <a:rPr lang="en-US" sz="1800" dirty="0">
                <a:solidFill>
                  <a:schemeClr val="accent2">
                    <a:lumMod val="50000"/>
                  </a:schemeClr>
                </a:solidFill>
              </a:rPr>
              <a:t>?</a:t>
            </a:r>
          </a:p>
          <a:p>
            <a:pPr lvl="1" defTabSz="457200">
              <a:spcAft>
                <a:spcPts val="600"/>
              </a:spcAft>
            </a:pPr>
            <a:r>
              <a:rPr lang="en-US" sz="1800" dirty="0">
                <a:solidFill>
                  <a:schemeClr val="accent2">
                    <a:lumMod val="50000"/>
                  </a:schemeClr>
                </a:solidFill>
              </a:rPr>
              <a:t>Or does the </a:t>
            </a: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</a:rPr>
              <a:t>country of manufacturing </a:t>
            </a:r>
            <a:r>
              <a:rPr lang="en-US" sz="1800" dirty="0">
                <a:solidFill>
                  <a:schemeClr val="accent2">
                    <a:lumMod val="50000"/>
                  </a:schemeClr>
                </a:solidFill>
              </a:rPr>
              <a:t>matter more than COO?</a:t>
            </a:r>
          </a:p>
          <a:p>
            <a:pPr lvl="1" defTabSz="457200">
              <a:spcAft>
                <a:spcPts val="600"/>
              </a:spcAft>
            </a:pPr>
            <a:endParaRPr lang="en-US" sz="1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ADBA68-DEF8-121D-89B1-6B8222DE2AB5}"/>
              </a:ext>
            </a:extLst>
          </p:cNvPr>
          <p:cNvSpPr txBox="1"/>
          <p:nvPr/>
        </p:nvSpPr>
        <p:spPr>
          <a:xfrm>
            <a:off x="475041" y="2515697"/>
            <a:ext cx="721483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Country of Origin: 1 if a brand’s headquarter is located in the U.S., Japan, Germany, Switzerland or Sweden, 0 if not</a:t>
            </a:r>
            <a:endParaRPr lang="en-AU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94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defTabSz="457200"/>
            <a:r>
              <a:rPr lang="en-US" sz="2800" dirty="0">
                <a:solidFill>
                  <a:srgbClr val="FFFFFF"/>
                </a:solidFill>
              </a:rPr>
              <a:t>No differences between emerging &amp; developed economies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895" y="2180497"/>
            <a:ext cx="8272211" cy="2308376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457200" indent="-457200" defTabSz="457200">
              <a:spcAft>
                <a:spcPts val="600"/>
              </a:spcAft>
            </a:pPr>
            <a:r>
              <a:rPr lang="en-US" sz="1800" dirty="0">
                <a:solidFill>
                  <a:schemeClr val="accent2">
                    <a:lumMod val="50000"/>
                  </a:schemeClr>
                </a:solidFill>
              </a:rPr>
              <a:t>We find </a:t>
            </a: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</a:rPr>
              <a:t>no systematic differences</a:t>
            </a:r>
            <a:r>
              <a:rPr lang="en-US" sz="1800" dirty="0">
                <a:solidFill>
                  <a:schemeClr val="accent2">
                    <a:lumMod val="50000"/>
                  </a:schemeClr>
                </a:solidFill>
              </a:rPr>
              <a:t> between </a:t>
            </a: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</a:rPr>
              <a:t>emerging and developed </a:t>
            </a:r>
            <a:r>
              <a:rPr lang="en-US" sz="1800" dirty="0">
                <a:solidFill>
                  <a:schemeClr val="accent2">
                    <a:lumMod val="50000"/>
                  </a:schemeClr>
                </a:solidFill>
              </a:rPr>
              <a:t>economies on market responsiveness. </a:t>
            </a: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</a:rPr>
              <a:t>Why?</a:t>
            </a:r>
          </a:p>
          <a:p>
            <a:pPr marL="700200" lvl="1" indent="-457200" defTabSz="457200">
              <a:spcAft>
                <a:spcPts val="600"/>
              </a:spcAft>
            </a:pPr>
            <a:r>
              <a:rPr lang="en-US" sz="1800" dirty="0">
                <a:solidFill>
                  <a:schemeClr val="accent2">
                    <a:lumMod val="50000"/>
                  </a:schemeClr>
                </a:solidFill>
              </a:rPr>
              <a:t>Distinction too crude? China ≠ India</a:t>
            </a:r>
          </a:p>
          <a:p>
            <a:pPr marL="700200" lvl="1" indent="-457200" defTabSz="457200">
              <a:spcAft>
                <a:spcPts val="600"/>
              </a:spcAft>
            </a:pPr>
            <a:r>
              <a:rPr lang="en-US" sz="1800" dirty="0">
                <a:solidFill>
                  <a:schemeClr val="accent2">
                    <a:lumMod val="50000"/>
                  </a:schemeClr>
                </a:solidFill>
              </a:rPr>
              <a:t>Countervailing influences, e.g., emerging economies on average have lower incomes (increases price sensitivity) and higher power distance (decreases price sensitivity) </a:t>
            </a:r>
          </a:p>
        </p:txBody>
      </p:sp>
    </p:spTree>
    <p:extLst>
      <p:ext uri="{BB962C8B-B14F-4D97-AF65-F5344CB8AC3E}">
        <p14:creationId xmlns:p14="http://schemas.microsoft.com/office/powerpoint/2010/main" val="16478999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CCE9B-6740-BD19-EAD7-377380E05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NL" sz="2400" b="1" dirty="0"/>
              <a:t>Illustrative application</a:t>
            </a:r>
            <a:r>
              <a:rPr lang="en-NL" sz="2400" dirty="0"/>
              <a:t> </a:t>
            </a:r>
            <a:br>
              <a:rPr lang="en-NL" sz="2400" dirty="0"/>
            </a:br>
            <a:r>
              <a:rPr lang="en-NL" sz="2000" dirty="0"/>
              <a:t>Expenditure allocation based on distribution elasticities</a:t>
            </a: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5E437F9A-122C-4AF6-A288-18ED7D7B4D54}"/>
              </a:ext>
            </a:extLst>
          </p:cNvPr>
          <p:cNvSpPr txBox="1">
            <a:spLocks/>
          </p:cNvSpPr>
          <p:nvPr/>
        </p:nvSpPr>
        <p:spPr>
          <a:xfrm>
            <a:off x="249382" y="2054780"/>
            <a:ext cx="8272212" cy="1189554"/>
          </a:xfrm>
          <a:prstGeom prst="rect">
            <a:avLst/>
          </a:prstGeom>
        </p:spPr>
        <p:txBody>
          <a:bodyPr/>
          <a:lstStyle>
            <a:lvl1pPr algn="l" defTabSz="342900" rtl="0" eaLnBrk="1" latinLnBrk="0" hangingPunct="1">
              <a:spcBef>
                <a:spcPct val="0"/>
              </a:spcBef>
              <a:buNone/>
              <a:defRPr sz="2100" b="0" kern="1200" cap="all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GB" sz="18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C6135AF-6D42-5D62-8C28-9B50C71D73A8}"/>
                  </a:ext>
                </a:extLst>
              </p:cNvPr>
              <p:cNvSpPr txBox="1"/>
              <p:nvPr/>
            </p:nvSpPr>
            <p:spPr>
              <a:xfrm>
                <a:off x="249382" y="2102308"/>
                <a:ext cx="8058386" cy="6127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8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% allocated to country </a:t>
                </a:r>
                <a:r>
                  <a:rPr lang="en-US" sz="1800" i="1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k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 for brand </a:t>
                </a:r>
                <a:r>
                  <a:rPr lang="en-US" sz="1800" i="1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b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1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NL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18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sale</m:t>
                        </m:r>
                        <m:sSub>
                          <m:sSubPr>
                            <m:ctrlPr>
                              <a:rPr lang="en-NL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8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s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18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kb</m:t>
                            </m:r>
                          </m:sub>
                        </m:sSub>
                        <m:r>
                          <a:rPr lang="en-US" sz="18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∗</m:t>
                        </m:r>
                        <m:r>
                          <a:rPr lang="en-US" sz="18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 </m:t>
                        </m:r>
                        <m:sSubSup>
                          <m:sSubSupPr>
                            <m:ctrlPr>
                              <a:rPr lang="en-NL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acc>
                              <m:accPr>
                                <m:chr m:val="̂"/>
                                <m:ctrlPr>
                                  <a:rPr lang="en-NL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Yu Mincho" panose="02020400000000000000" pitchFamily="18" charset="-128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sty m:val="p"/>
                                  </m:rPr>
                                  <a:rPr lang="en-US" sz="18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η</m:t>
                                </m:r>
                              </m:e>
                            </m:acc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18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kb</m:t>
                            </m:r>
                          </m:sub>
                          <m:sup>
                            <m:r>
                              <m:rPr>
                                <m:sty m:val="p"/>
                              </m:rPr>
                              <a:rPr lang="en-US" sz="18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m</m:t>
                            </m:r>
                          </m:sup>
                        </m:sSubSup>
                        <m:r>
                          <a:rPr lang="en-US" sz="18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∗</m:t>
                        </m:r>
                        <m:r>
                          <a:rPr lang="en-US" sz="18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18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margi</m:t>
                        </m:r>
                        <m:sSub>
                          <m:sSubPr>
                            <m:ctrlPr>
                              <a:rPr lang="en-NL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8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n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18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kb</m:t>
                            </m:r>
                          </m:sub>
                        </m:sSub>
                        <m:r>
                          <a:rPr lang="en-US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∗</m:t>
                        </m:r>
                        <m:r>
                          <m:rPr>
                            <m:sty m:val="p"/>
                          </m:rPr>
                          <a:rPr lang="en-US" sz="18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growt</m:t>
                        </m:r>
                        <m:sSub>
                          <m:sSubPr>
                            <m:ctrlPr>
                              <a:rPr lang="en-NL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8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18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kb</m:t>
                            </m:r>
                          </m:sub>
                        </m:sSub>
                      </m:num>
                      <m:den>
                        <m:nary>
                          <m:naryPr>
                            <m:chr m:val="∑"/>
                            <m:limLoc m:val="subSup"/>
                            <m:supHide m:val="on"/>
                            <m:ctrlPr>
                              <a:rPr lang="en-NL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sty m:val="p"/>
                              </m:rPr>
                              <a:rPr lang="en-US" sz="18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j</m:t>
                            </m:r>
                            <m:r>
                              <a:rPr lang="en-US" sz="18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∈</m:t>
                            </m:r>
                            <m:r>
                              <m:rPr>
                                <m:sty m:val="p"/>
                              </m:rPr>
                              <a:rPr lang="en-US" sz="18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k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NL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Yu Mincho" panose="02020400000000000000" pitchFamily="18" charset="-128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18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Yu Mincho" panose="02020400000000000000" pitchFamily="18" charset="-128"/>
                                    <a:cs typeface="Times New Roman" panose="02020603050405020304" pitchFamily="18" charset="0"/>
                                  </a:rPr>
                                  <m:t>sales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18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Yu Mincho" panose="02020400000000000000" pitchFamily="18" charset="-128"/>
                                    <a:cs typeface="Times New Roman" panose="02020603050405020304" pitchFamily="18" charset="0"/>
                                  </a:rPr>
                                  <m:t>jb</m:t>
                                </m:r>
                              </m:sub>
                            </m:sSub>
                            <m:r>
                              <a:rPr lang="en-US" sz="18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sz="1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∗</m:t>
                            </m:r>
                            <m:sSubSup>
                              <m:sSubSupPr>
                                <m:ctrlPr>
                                  <a:rPr lang="en-NL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Yu Mincho" panose="02020400000000000000" pitchFamily="18" charset="-128"/>
                                    <a:cs typeface="Times New Roman" panose="02020603050405020304" pitchFamily="18" charset="0"/>
                                  </a:rPr>
                                </m:ctrlPr>
                              </m:sSubSup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NL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Yu Mincho" panose="02020400000000000000" pitchFamily="18" charset="-128"/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8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η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18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Yu Mincho" panose="02020400000000000000" pitchFamily="18" charset="-128"/>
                                    <a:cs typeface="Times New Roman" panose="02020603050405020304" pitchFamily="18" charset="0"/>
                                  </a:rPr>
                                  <m:t>jb</m:t>
                                </m:r>
                              </m:sub>
                              <m:sup>
                                <m:r>
                                  <m:rPr>
                                    <m:sty m:val="p"/>
                                  </m:rPr>
                                  <a:rPr lang="en-US" sz="18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Yu Mincho" panose="02020400000000000000" pitchFamily="18" charset="-128"/>
                                    <a:cs typeface="Times New Roman" panose="02020603050405020304" pitchFamily="18" charset="0"/>
                                  </a:rPr>
                                  <m:t>m</m:t>
                                </m:r>
                              </m:sup>
                            </m:sSubSup>
                            <m:r>
                              <a:rPr lang="en-US" sz="1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∗</m:t>
                            </m:r>
                            <m:r>
                              <m:rPr>
                                <m:sty m:val="p"/>
                              </m:rPr>
                              <a:rPr lang="en-US" sz="18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margi</m:t>
                            </m:r>
                            <m:sSub>
                              <m:sSubPr>
                                <m:ctrlPr>
                                  <a:rPr lang="en-NL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Yu Mincho" panose="02020400000000000000" pitchFamily="18" charset="-128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18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Yu Mincho" panose="02020400000000000000" pitchFamily="18" charset="-128"/>
                                    <a:cs typeface="Times New Roman" panose="02020603050405020304" pitchFamily="18" charset="0"/>
                                  </a:rPr>
                                  <m:t>n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18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Yu Mincho" panose="02020400000000000000" pitchFamily="18" charset="-128"/>
                                    <a:cs typeface="Times New Roman" panose="02020603050405020304" pitchFamily="18" charset="0"/>
                                  </a:rPr>
                                  <m:t>jb</m:t>
                                </m:r>
                              </m:sub>
                            </m:sSub>
                          </m:e>
                        </m:nary>
                        <m:r>
                          <a:rPr lang="en-US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∗</m:t>
                        </m:r>
                        <m:r>
                          <m:rPr>
                            <m:sty m:val="p"/>
                          </m:rPr>
                          <a:rPr lang="en-US" sz="18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growt</m:t>
                        </m:r>
                        <m:sSub>
                          <m:sSubPr>
                            <m:ctrlPr>
                              <a:rPr lang="en-NL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8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18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jb</m:t>
                            </m:r>
                          </m:sub>
                        </m:sSub>
                      </m:den>
                    </m:f>
                    <m:r>
                      <a:rPr lang="en-US" sz="1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∗100%</m:t>
                    </m:r>
                  </m:oMath>
                </a14:m>
                <a:r>
                  <a:rPr lang="en-US" sz="1800" dirty="0">
                    <a:solidFill>
                      <a:srgbClr val="000000"/>
                    </a:solidFill>
                    <a:effectLst/>
                    <a:ea typeface="Yu Mincho" panose="02020400000000000000" pitchFamily="18" charset="-128"/>
                  </a:rPr>
                  <a:t>,</a:t>
                </a:r>
                <a:r>
                  <a:rPr lang="en-NL" dirty="0">
                    <a:effectLst/>
                  </a:rPr>
                  <a:t> </a:t>
                </a:r>
                <a:endParaRPr lang="en-NL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C6135AF-6D42-5D62-8C28-9B50C71D73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382" y="2102308"/>
                <a:ext cx="8058386" cy="612796"/>
              </a:xfrm>
              <a:prstGeom prst="rect">
                <a:avLst/>
              </a:prstGeom>
              <a:blipFill>
                <a:blip r:embed="rId2"/>
                <a:stretch>
                  <a:fillRect l="-629" t="-6122" b="-67347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DE444480-6503-2880-1FD2-DE44B3D608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0558323"/>
              </p:ext>
            </p:extLst>
          </p:nvPr>
        </p:nvGraphicFramePr>
        <p:xfrm>
          <a:off x="342900" y="2733270"/>
          <a:ext cx="8551719" cy="4751844"/>
        </p:xfrm>
        <a:graphic>
          <a:graphicData uri="http://schemas.openxmlformats.org/drawingml/2006/table">
            <a:tbl>
              <a:tblPr/>
              <a:tblGrid>
                <a:gridCol w="1901523">
                  <a:extLst>
                    <a:ext uri="{9D8B030D-6E8A-4147-A177-3AD203B41FA5}">
                      <a16:colId xmlns:a16="http://schemas.microsoft.com/office/drawing/2014/main" val="4287521706"/>
                    </a:ext>
                  </a:extLst>
                </a:gridCol>
                <a:gridCol w="424261">
                  <a:extLst>
                    <a:ext uri="{9D8B030D-6E8A-4147-A177-3AD203B41FA5}">
                      <a16:colId xmlns:a16="http://schemas.microsoft.com/office/drawing/2014/main" val="2745781285"/>
                    </a:ext>
                  </a:extLst>
                </a:gridCol>
                <a:gridCol w="543061">
                  <a:extLst>
                    <a:ext uri="{9D8B030D-6E8A-4147-A177-3AD203B41FA5}">
                      <a16:colId xmlns:a16="http://schemas.microsoft.com/office/drawing/2014/main" val="1884183442"/>
                    </a:ext>
                  </a:extLst>
                </a:gridCol>
                <a:gridCol w="494594">
                  <a:extLst>
                    <a:ext uri="{9D8B030D-6E8A-4147-A177-3AD203B41FA5}">
                      <a16:colId xmlns:a16="http://schemas.microsoft.com/office/drawing/2014/main" val="1853288035"/>
                    </a:ext>
                  </a:extLst>
                </a:gridCol>
                <a:gridCol w="636042">
                  <a:extLst>
                    <a:ext uri="{9D8B030D-6E8A-4147-A177-3AD203B41FA5}">
                      <a16:colId xmlns:a16="http://schemas.microsoft.com/office/drawing/2014/main" val="3780187592"/>
                    </a:ext>
                  </a:extLst>
                </a:gridCol>
                <a:gridCol w="401614">
                  <a:extLst>
                    <a:ext uri="{9D8B030D-6E8A-4147-A177-3AD203B41FA5}">
                      <a16:colId xmlns:a16="http://schemas.microsoft.com/office/drawing/2014/main" val="2253283678"/>
                    </a:ext>
                  </a:extLst>
                </a:gridCol>
                <a:gridCol w="1037656">
                  <a:extLst>
                    <a:ext uri="{9D8B030D-6E8A-4147-A177-3AD203B41FA5}">
                      <a16:colId xmlns:a16="http://schemas.microsoft.com/office/drawing/2014/main" val="3348036762"/>
                    </a:ext>
                  </a:extLst>
                </a:gridCol>
                <a:gridCol w="1037656">
                  <a:extLst>
                    <a:ext uri="{9D8B030D-6E8A-4147-A177-3AD203B41FA5}">
                      <a16:colId xmlns:a16="http://schemas.microsoft.com/office/drawing/2014/main" val="3049514538"/>
                    </a:ext>
                  </a:extLst>
                </a:gridCol>
                <a:gridCol w="1037656">
                  <a:extLst>
                    <a:ext uri="{9D8B030D-6E8A-4147-A177-3AD203B41FA5}">
                      <a16:colId xmlns:a16="http://schemas.microsoft.com/office/drawing/2014/main" val="2225962695"/>
                    </a:ext>
                  </a:extLst>
                </a:gridCol>
                <a:gridCol w="1037656">
                  <a:extLst>
                    <a:ext uri="{9D8B030D-6E8A-4147-A177-3AD203B41FA5}">
                      <a16:colId xmlns:a16="http://schemas.microsoft.com/office/drawing/2014/main" val="1385868485"/>
                    </a:ext>
                  </a:extLst>
                </a:gridCol>
              </a:tblGrid>
              <a:tr h="236195"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en-NL" sz="1400" b="1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 </a:t>
                      </a:r>
                    </a:p>
                  </a:txBody>
                  <a:tcPr marL="6608" marR="6608" marT="66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5868651"/>
                  </a:ext>
                </a:extLst>
              </a:tr>
              <a:tr h="236195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 </a:t>
                      </a:r>
                    </a:p>
                  </a:txBody>
                  <a:tcPr marL="6608" marR="6608" marT="6608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Allocation rule</a:t>
                      </a:r>
                    </a:p>
                  </a:txBody>
                  <a:tcPr marL="6608" marR="6608" marT="6608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296450"/>
                  </a:ext>
                </a:extLst>
              </a:tr>
              <a:tr h="70604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Country</a:t>
                      </a:r>
                    </a:p>
                  </a:txBody>
                  <a:tcPr marL="6608" marR="6608" marT="66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Unit sales</a:t>
                      </a:r>
                    </a:p>
                  </a:txBody>
                  <a:tcPr marL="6608" marR="6608" marT="66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Unit sales</a:t>
                      </a:r>
                    </a:p>
                  </a:txBody>
                  <a:tcPr marL="6608" marR="6608" marT="66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Distribution elasticity</a:t>
                      </a:r>
                    </a:p>
                  </a:txBody>
                  <a:tcPr marL="6608" marR="6608" marT="66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Distribution elasticity</a:t>
                      </a:r>
                    </a:p>
                  </a:txBody>
                  <a:tcPr marL="6608" marR="6608" marT="66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Expected brand growth index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6608" marR="6608" marT="66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Expected brand growth index</a:t>
                      </a:r>
                    </a:p>
                  </a:txBody>
                  <a:tcPr marL="6608" marR="6608" marT="66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Unit sales (%)</a:t>
                      </a:r>
                    </a:p>
                  </a:txBody>
                  <a:tcPr marL="6608" marR="6608" marT="660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Distribution elasticity (%)</a:t>
                      </a:r>
                    </a:p>
                  </a:txBody>
                  <a:tcPr marL="6608" marR="6608" marT="660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“Optimal” (%)</a:t>
                      </a:r>
                    </a:p>
                  </a:txBody>
                  <a:tcPr marL="6608" marR="6608" marT="660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4783366"/>
                  </a:ext>
                </a:extLst>
              </a:tr>
              <a:tr h="23619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Australia </a:t>
                      </a:r>
                    </a:p>
                  </a:txBody>
                  <a:tcPr marL="6608" marR="6608" marT="660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10,282</a:t>
                      </a:r>
                    </a:p>
                  </a:txBody>
                  <a:tcPr marL="6608" marR="6608" marT="660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10,282</a:t>
                      </a:r>
                    </a:p>
                  </a:txBody>
                  <a:tcPr marL="6608" marR="6608" marT="660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.346</a:t>
                      </a:r>
                    </a:p>
                  </a:txBody>
                  <a:tcPr marL="6608" marR="6608" marT="660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0.346</a:t>
                      </a:r>
                    </a:p>
                  </a:txBody>
                  <a:tcPr marL="6608" marR="6608" marT="660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1.095</a:t>
                      </a:r>
                    </a:p>
                  </a:txBody>
                  <a:tcPr marL="6608" marR="6608" marT="660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1.095</a:t>
                      </a:r>
                    </a:p>
                  </a:txBody>
                  <a:tcPr marL="6608" marR="6608" marT="660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4.7</a:t>
                      </a:r>
                    </a:p>
                  </a:txBody>
                  <a:tcPr marL="6608" marR="6608" marT="660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ADE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9.7</a:t>
                      </a:r>
                    </a:p>
                  </a:txBody>
                  <a:tcPr marL="6608" marR="6608" marT="660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1ADD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6.3</a:t>
                      </a:r>
                    </a:p>
                  </a:txBody>
                  <a:tcPr marL="6608" marR="6608" marT="660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CD5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988923"/>
                  </a:ext>
                </a:extLst>
              </a:tr>
              <a:tr h="23619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China </a:t>
                      </a:r>
                    </a:p>
                  </a:txBody>
                  <a:tcPr marL="6608" marR="6608" marT="66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25,008</a:t>
                      </a:r>
                    </a:p>
                  </a:txBody>
                  <a:tcPr marL="6608" marR="6608" marT="66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25,008</a:t>
                      </a:r>
                    </a:p>
                  </a:txBody>
                  <a:tcPr marL="6608" marR="6608" marT="66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.337</a:t>
                      </a:r>
                    </a:p>
                  </a:txBody>
                  <a:tcPr marL="6608" marR="6608" marT="66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0.337</a:t>
                      </a:r>
                    </a:p>
                  </a:txBody>
                  <a:tcPr marL="6608" marR="6608" marT="66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1.153</a:t>
                      </a:r>
                    </a:p>
                  </a:txBody>
                  <a:tcPr marL="6608" marR="6608" marT="66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1.153</a:t>
                      </a:r>
                    </a:p>
                  </a:txBody>
                  <a:tcPr marL="6608" marR="6608" marT="66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11.4</a:t>
                      </a:r>
                    </a:p>
                  </a:txBody>
                  <a:tcPr marL="6608" marR="6608" marT="66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BC9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9.4</a:t>
                      </a:r>
                    </a:p>
                  </a:txBody>
                  <a:tcPr marL="6608" marR="6608" marT="66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8B1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15.6</a:t>
                      </a:r>
                    </a:p>
                  </a:txBody>
                  <a:tcPr marL="6608" marR="6608" marT="66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1AD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3876399"/>
                  </a:ext>
                </a:extLst>
              </a:tr>
              <a:tr h="23619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Hong Kong </a:t>
                      </a:r>
                    </a:p>
                  </a:txBody>
                  <a:tcPr marL="6608" marR="6608" marT="66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1,297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6608" marR="6608" marT="66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1,297</a:t>
                      </a:r>
                    </a:p>
                  </a:txBody>
                  <a:tcPr marL="6608" marR="6608" marT="66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.472</a:t>
                      </a:r>
                    </a:p>
                  </a:txBody>
                  <a:tcPr marL="6608" marR="6608" marT="66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0.472</a:t>
                      </a:r>
                    </a:p>
                  </a:txBody>
                  <a:tcPr marL="6608" marR="6608" marT="66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1.064</a:t>
                      </a:r>
                    </a:p>
                  </a:txBody>
                  <a:tcPr marL="6608" marR="6608" marT="66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1.064</a:t>
                      </a:r>
                    </a:p>
                  </a:txBody>
                  <a:tcPr marL="6608" marR="6608" marT="66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0.6</a:t>
                      </a:r>
                    </a:p>
                  </a:txBody>
                  <a:tcPr marL="6608" marR="6608" marT="66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13.2</a:t>
                      </a:r>
                    </a:p>
                  </a:txBody>
                  <a:tcPr marL="6608" marR="6608" marT="66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1.0</a:t>
                      </a:r>
                    </a:p>
                  </a:txBody>
                  <a:tcPr marL="6608" marR="6608" marT="66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570080"/>
                  </a:ext>
                </a:extLst>
              </a:tr>
              <a:tr h="23619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India </a:t>
                      </a:r>
                    </a:p>
                  </a:txBody>
                  <a:tcPr marL="6608" marR="6608" marT="66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82,089</a:t>
                      </a:r>
                    </a:p>
                  </a:txBody>
                  <a:tcPr marL="6608" marR="6608" marT="66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82,089</a:t>
                      </a:r>
                    </a:p>
                  </a:txBody>
                  <a:tcPr marL="6608" marR="6608" marT="66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.206</a:t>
                      </a:r>
                    </a:p>
                  </a:txBody>
                  <a:tcPr marL="6608" marR="6608" marT="66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0.206</a:t>
                      </a:r>
                    </a:p>
                  </a:txBody>
                  <a:tcPr marL="6608" marR="6608" marT="66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1.049</a:t>
                      </a:r>
                    </a:p>
                  </a:txBody>
                  <a:tcPr marL="6608" marR="6608" marT="66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1.049</a:t>
                      </a:r>
                    </a:p>
                  </a:txBody>
                  <a:tcPr marL="6608" marR="6608" marT="66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37.6</a:t>
                      </a:r>
                    </a:p>
                  </a:txBody>
                  <a:tcPr marL="6608" marR="6608" marT="66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5.7</a:t>
                      </a:r>
                    </a:p>
                  </a:txBody>
                  <a:tcPr marL="6608" marR="6608" marT="66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28.5</a:t>
                      </a:r>
                    </a:p>
                  </a:txBody>
                  <a:tcPr marL="6608" marR="6608" marT="66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9647560"/>
                  </a:ext>
                </a:extLst>
              </a:tr>
              <a:tr h="23619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Indonesia </a:t>
                      </a:r>
                    </a:p>
                  </a:txBody>
                  <a:tcPr marL="6608" marR="6608" marT="66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19,174</a:t>
                      </a:r>
                    </a:p>
                  </a:txBody>
                  <a:tcPr marL="6608" marR="6608" marT="66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19,174</a:t>
                      </a:r>
                    </a:p>
                  </a:txBody>
                  <a:tcPr marL="6608" marR="6608" marT="66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.301</a:t>
                      </a:r>
                    </a:p>
                  </a:txBody>
                  <a:tcPr marL="6608" marR="6608" marT="66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0.301</a:t>
                      </a:r>
                    </a:p>
                  </a:txBody>
                  <a:tcPr marL="6608" marR="6608" marT="66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1.177</a:t>
                      </a:r>
                    </a:p>
                  </a:txBody>
                  <a:tcPr marL="6608" marR="6608" marT="66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1.177</a:t>
                      </a:r>
                    </a:p>
                  </a:txBody>
                  <a:tcPr marL="6608" marR="6608" marT="66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8.8</a:t>
                      </a:r>
                    </a:p>
                  </a:txBody>
                  <a:tcPr marL="6608" marR="6608" marT="66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1E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8.4</a:t>
                      </a:r>
                    </a:p>
                  </a:txBody>
                  <a:tcPr marL="6608" marR="6608" marT="66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FC1E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10.9</a:t>
                      </a:r>
                    </a:p>
                  </a:txBody>
                  <a:tcPr marL="6608" marR="6608" marT="66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FC1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1576988"/>
                  </a:ext>
                </a:extLst>
              </a:tr>
              <a:tr h="23619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Malaysia </a:t>
                      </a:r>
                    </a:p>
                  </a:txBody>
                  <a:tcPr marL="6608" marR="6608" marT="66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8,994</a:t>
                      </a:r>
                    </a:p>
                  </a:txBody>
                  <a:tcPr marL="6608" marR="6608" marT="66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8,994</a:t>
                      </a:r>
                    </a:p>
                  </a:txBody>
                  <a:tcPr marL="6608" marR="6608" marT="66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.280</a:t>
                      </a:r>
                    </a:p>
                  </a:txBody>
                  <a:tcPr marL="6608" marR="6608" marT="66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0.28</a:t>
                      </a:r>
                    </a:p>
                  </a:txBody>
                  <a:tcPr marL="6608" marR="6608" marT="66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1.136</a:t>
                      </a:r>
                    </a:p>
                  </a:txBody>
                  <a:tcPr marL="6608" marR="6608" marT="66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1.136</a:t>
                      </a:r>
                    </a:p>
                  </a:txBody>
                  <a:tcPr marL="6608" marR="6608" marT="66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4.1</a:t>
                      </a:r>
                    </a:p>
                  </a:txBody>
                  <a:tcPr marL="6608" marR="6608" marT="66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DE0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7.8</a:t>
                      </a:r>
                    </a:p>
                  </a:txBody>
                  <a:tcPr marL="6608" marR="6608" marT="66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DCA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4.6</a:t>
                      </a:r>
                    </a:p>
                  </a:txBody>
                  <a:tcPr marL="6608" marR="6608" marT="66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7DC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8612942"/>
                  </a:ext>
                </a:extLst>
              </a:tr>
              <a:tr h="23619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Philippines </a:t>
                      </a:r>
                    </a:p>
                  </a:txBody>
                  <a:tcPr marL="6608" marR="6608" marT="66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3,424</a:t>
                      </a:r>
                    </a:p>
                  </a:txBody>
                  <a:tcPr marL="6608" marR="6608" marT="66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3,424</a:t>
                      </a:r>
                    </a:p>
                  </a:txBody>
                  <a:tcPr marL="6608" marR="6608" marT="66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.411</a:t>
                      </a:r>
                    </a:p>
                  </a:txBody>
                  <a:tcPr marL="6608" marR="6608" marT="66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0.411</a:t>
                      </a:r>
                    </a:p>
                  </a:txBody>
                  <a:tcPr marL="6608" marR="6608" marT="66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1.213</a:t>
                      </a:r>
                    </a:p>
                  </a:txBody>
                  <a:tcPr marL="6608" marR="6608" marT="66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1.213</a:t>
                      </a:r>
                    </a:p>
                  </a:txBody>
                  <a:tcPr marL="6608" marR="6608" marT="66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1.6</a:t>
                      </a:r>
                    </a:p>
                  </a:txBody>
                  <a:tcPr marL="6608" marR="6608" marT="66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8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11.5</a:t>
                      </a:r>
                    </a:p>
                  </a:txBody>
                  <a:tcPr marL="6608" marR="6608" marT="66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790C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2.7</a:t>
                      </a:r>
                    </a:p>
                  </a:txBody>
                  <a:tcPr marL="6608" marR="6608" marT="66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E4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8623971"/>
                  </a:ext>
                </a:extLst>
              </a:tr>
              <a:tr h="23619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Singapore </a:t>
                      </a:r>
                    </a:p>
                  </a:txBody>
                  <a:tcPr marL="6608" marR="6608" marT="66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3,787</a:t>
                      </a:r>
                    </a:p>
                  </a:txBody>
                  <a:tcPr marL="6608" marR="6608" marT="66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3,787</a:t>
                      </a:r>
                    </a:p>
                  </a:txBody>
                  <a:tcPr marL="6608" marR="6608" marT="66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.381</a:t>
                      </a:r>
                    </a:p>
                  </a:txBody>
                  <a:tcPr marL="6608" marR="6608" marT="66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0.381</a:t>
                      </a:r>
                    </a:p>
                  </a:txBody>
                  <a:tcPr marL="6608" marR="6608" marT="66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.993</a:t>
                      </a:r>
                    </a:p>
                  </a:txBody>
                  <a:tcPr marL="6608" marR="6608" marT="66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0.993</a:t>
                      </a:r>
                    </a:p>
                  </a:txBody>
                  <a:tcPr marL="6608" marR="6608" marT="66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1.7</a:t>
                      </a:r>
                    </a:p>
                  </a:txBody>
                  <a:tcPr marL="6608" marR="6608" marT="66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8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10.6</a:t>
                      </a:r>
                    </a:p>
                  </a:txBody>
                  <a:tcPr marL="6608" marR="6608" marT="66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C9E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2.3</a:t>
                      </a:r>
                    </a:p>
                  </a:txBody>
                  <a:tcPr marL="6608" marR="6608" marT="66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E6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2013674"/>
                  </a:ext>
                </a:extLst>
              </a:tr>
              <a:tr h="23619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South Korea </a:t>
                      </a:r>
                    </a:p>
                  </a:txBody>
                  <a:tcPr marL="6608" marR="6608" marT="66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31,448</a:t>
                      </a:r>
                    </a:p>
                  </a:txBody>
                  <a:tcPr marL="6608" marR="6608" marT="66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31,448</a:t>
                      </a:r>
                    </a:p>
                  </a:txBody>
                  <a:tcPr marL="6608" marR="6608" marT="66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.224</a:t>
                      </a:r>
                    </a:p>
                  </a:txBody>
                  <a:tcPr marL="6608" marR="6608" marT="66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0.224</a:t>
                      </a:r>
                    </a:p>
                  </a:txBody>
                  <a:tcPr marL="6608" marR="6608" marT="66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1.006</a:t>
                      </a:r>
                    </a:p>
                  </a:txBody>
                  <a:tcPr marL="6608" marR="6608" marT="66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1.006</a:t>
                      </a:r>
                    </a:p>
                  </a:txBody>
                  <a:tcPr marL="6608" marR="6608" marT="66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14.4</a:t>
                      </a:r>
                    </a:p>
                  </a:txBody>
                  <a:tcPr marL="6608" marR="6608" marT="66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DBFD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6.2</a:t>
                      </a:r>
                    </a:p>
                  </a:txBody>
                  <a:tcPr marL="6608" marR="6608" marT="66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4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11.4</a:t>
                      </a:r>
                    </a:p>
                  </a:txBody>
                  <a:tcPr marL="6608" marR="6608" marT="66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CB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6842684"/>
                  </a:ext>
                </a:extLst>
              </a:tr>
              <a:tr h="23619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Thailand </a:t>
                      </a:r>
                    </a:p>
                  </a:txBody>
                  <a:tcPr marL="6608" marR="6608" marT="66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25,929</a:t>
                      </a:r>
                    </a:p>
                  </a:txBody>
                  <a:tcPr marL="6608" marR="6608" marT="66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25,929</a:t>
                      </a:r>
                    </a:p>
                  </a:txBody>
                  <a:tcPr marL="6608" marR="6608" marT="66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.299</a:t>
                      </a:r>
                    </a:p>
                  </a:txBody>
                  <a:tcPr marL="6608" marR="6608" marT="66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0.299</a:t>
                      </a:r>
                    </a:p>
                  </a:txBody>
                  <a:tcPr marL="6608" marR="6608" marT="66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.971</a:t>
                      </a:r>
                    </a:p>
                  </a:txBody>
                  <a:tcPr marL="6608" marR="6608" marT="66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0.971</a:t>
                      </a:r>
                    </a:p>
                  </a:txBody>
                  <a:tcPr marL="6608" marR="6608" marT="66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11.9</a:t>
                      </a:r>
                    </a:p>
                  </a:txBody>
                  <a:tcPr marL="6608" marR="6608" marT="66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8C7E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8.3</a:t>
                      </a:r>
                    </a:p>
                  </a:txBody>
                  <a:tcPr marL="6608" marR="6608" marT="66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1C3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12.1</a:t>
                      </a:r>
                    </a:p>
                  </a:txBody>
                  <a:tcPr marL="6608" marR="6608" marT="66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7BC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8555052"/>
                  </a:ext>
                </a:extLst>
              </a:tr>
              <a:tr h="23619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Vietnam </a:t>
                      </a:r>
                    </a:p>
                  </a:txBody>
                  <a:tcPr marL="6608" marR="6608" marT="66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7,125</a:t>
                      </a:r>
                    </a:p>
                  </a:txBody>
                  <a:tcPr marL="6608" marR="6608" marT="66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7,125</a:t>
                      </a:r>
                    </a:p>
                  </a:txBody>
                  <a:tcPr marL="6608" marR="6608" marT="66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.331</a:t>
                      </a:r>
                    </a:p>
                  </a:txBody>
                  <a:tcPr marL="6608" marR="6608" marT="66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0.331</a:t>
                      </a:r>
                    </a:p>
                  </a:txBody>
                  <a:tcPr marL="6608" marR="6608" marT="66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1.218</a:t>
                      </a:r>
                    </a:p>
                  </a:txBody>
                  <a:tcPr marL="6608" marR="6608" marT="66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1.218</a:t>
                      </a:r>
                    </a:p>
                  </a:txBody>
                  <a:tcPr marL="6608" marR="6608" marT="66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3.3</a:t>
                      </a:r>
                    </a:p>
                  </a:txBody>
                  <a:tcPr marL="6608" marR="6608" marT="66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3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9.2</a:t>
                      </a:r>
                    </a:p>
                  </a:txBody>
                  <a:tcPr marL="6608" marR="6608" marT="66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B4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4.6</a:t>
                      </a:r>
                    </a:p>
                  </a:txBody>
                  <a:tcPr marL="6608" marR="6608" marT="66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DC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7521821"/>
                  </a:ext>
                </a:extLst>
              </a:tr>
              <a:tr h="771800">
                <a:tc gridSpan="10"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6608" marR="6608" marT="660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9427938"/>
                  </a:ext>
                </a:extLst>
              </a:tr>
              <a:tr h="203467">
                <a:tc gridSpan="2">
                  <a:txBody>
                    <a:bodyPr/>
                    <a:lstStyle/>
                    <a:p>
                      <a:pPr algn="l" fontAlgn="b"/>
                      <a:endParaRPr lang="en-N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8" marR="6608" marT="66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N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8" marR="6608" marT="66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N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8" marR="6608" marT="66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N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8" marR="6608" marT="66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N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8" marR="6608" marT="66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N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8" marR="6608" marT="66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N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8" marR="6608" marT="66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N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8" marR="6608" marT="66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N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8" marR="6608" marT="66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N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8" marR="6608" marT="66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69992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95560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58639E3-E331-4D93-BFC2-BF93526F18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894" y="5729724"/>
            <a:ext cx="8272212" cy="1573406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1800" dirty="0">
                <a:solidFill>
                  <a:schemeClr val="tx1"/>
                </a:solidFill>
              </a:rPr>
              <a:t>Paper (open access): </a:t>
            </a:r>
            <a:r>
              <a:rPr lang="en-GB" sz="1800" dirty="0">
                <a:hlinkClick r:id="rId2"/>
              </a:rPr>
              <a:t>https://doi.org/10.1177/00222437211058102</a:t>
            </a:r>
            <a:endParaRPr lang="en-GB" sz="1800" dirty="0"/>
          </a:p>
          <a:p>
            <a:pPr marL="0" indent="0">
              <a:buNone/>
            </a:pPr>
            <a:r>
              <a:rPr lang="en-US" sz="1800" dirty="0">
                <a:solidFill>
                  <a:schemeClr val="tx1"/>
                </a:solidFill>
              </a:rPr>
              <a:t>Replication package: </a:t>
            </a:r>
            <a:r>
              <a:rPr lang="en-US" sz="1800" dirty="0">
                <a:solidFill>
                  <a:schemeClr val="tx1"/>
                </a:solidFill>
                <a:hlinkClick r:id="rId3"/>
              </a:rPr>
              <a:t>https://github.com/hannesdatta/marketingmix-journal-of-marketing-research</a:t>
            </a:r>
            <a:r>
              <a:rPr lang="en-US" sz="1800" dirty="0">
                <a:solidFill>
                  <a:schemeClr val="tx1"/>
                </a:solidFill>
              </a:rPr>
              <a:t> (archived at </a:t>
            </a:r>
            <a:r>
              <a:rPr lang="en-US" sz="1800" dirty="0">
                <a:solidFill>
                  <a:schemeClr val="tx1"/>
                </a:solidFill>
                <a:hlinkClick r:id="rId4"/>
              </a:rPr>
              <a:t>https://doi.org/10.34894/EVPJTY</a:t>
            </a:r>
            <a:r>
              <a:rPr lang="en-US" sz="1800" dirty="0">
                <a:solidFill>
                  <a:schemeClr val="tx1"/>
                </a:solidFill>
              </a:rPr>
              <a:t>) </a:t>
            </a:r>
            <a:endParaRPr lang="en-GB" sz="18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3C8D1C-A8A7-49AB-A727-9E5971610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Thanks!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3F7B28-9CE2-3EF9-FB1F-337DE2D9D5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6055" y="1128276"/>
            <a:ext cx="4892051" cy="39549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3889458-700E-8CB0-1D0E-83D64B37D77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41972" y="1825699"/>
            <a:ext cx="1568005" cy="2188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3801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BEB64C3-A30E-F3A4-67FF-8BB69F39D0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991" y="75828"/>
            <a:ext cx="7191533" cy="6739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273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nagit_PPTFF8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69"/>
          <a:stretch/>
        </p:blipFill>
        <p:spPr>
          <a:xfrm>
            <a:off x="5983870" y="1475392"/>
            <a:ext cx="2724236" cy="4021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5894" y="1375702"/>
            <a:ext cx="4364706" cy="892166"/>
          </a:xfrm>
        </p:spPr>
        <p:txBody>
          <a:bodyPr>
            <a:noAutofit/>
          </a:bodyPr>
          <a:lstStyle/>
          <a:p>
            <a:r>
              <a:rPr lang="en-US" dirty="0"/>
              <a:t>What do we know about market-response parameters in emerging markets?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F83769D3-B0B3-4598-B9FA-B7E7044FD35A}"/>
              </a:ext>
            </a:extLst>
          </p:cNvPr>
          <p:cNvSpPr txBox="1">
            <a:spLocks/>
          </p:cNvSpPr>
          <p:nvPr/>
        </p:nvSpPr>
        <p:spPr>
          <a:xfrm>
            <a:off x="486910" y="2611496"/>
            <a:ext cx="5198382" cy="2642096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9500" indent="-229500" defTabSz="342900">
              <a:spcAft>
                <a:spcPts val="450"/>
              </a:spcAft>
              <a:buClr>
                <a:srgbClr val="4590B8"/>
              </a:buClr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Gill Sans MT" panose="020B0502020104020203"/>
              </a:rPr>
              <a:t>Most research on marketing effectiveness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Gill Sans MT" panose="020B0502020104020203"/>
              </a:rPr>
              <a:t>focused on developed world &amp; CPGs</a:t>
            </a:r>
            <a:endParaRPr lang="en-US" dirty="0">
              <a:solidFill>
                <a:schemeClr val="accent2">
                  <a:lumMod val="50000"/>
                </a:schemeClr>
              </a:solidFill>
              <a:latin typeface="Gill Sans MT" panose="020B0502020104020203"/>
            </a:endParaRPr>
          </a:p>
          <a:p>
            <a:pPr marL="472500" lvl="1" indent="-229500" defTabSz="342900">
              <a:spcAft>
                <a:spcPts val="450"/>
              </a:spcAft>
              <a:buClr>
                <a:srgbClr val="4590B8"/>
              </a:buClr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Gill Sans MT" panose="020B0502020104020203"/>
              </a:rPr>
              <a:t>Bijmolt, Van Heerde, Pieters (</a:t>
            </a:r>
            <a:r>
              <a:rPr lang="en-US" i="1" dirty="0">
                <a:solidFill>
                  <a:schemeClr val="accent2">
                    <a:lumMod val="50000"/>
                  </a:schemeClr>
                </a:solidFill>
                <a:latin typeface="Gill Sans MT" panose="020B0502020104020203"/>
              </a:rPr>
              <a:t>JMR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Gill Sans MT" panose="020B0502020104020203"/>
              </a:rPr>
              <a:t> 2005)</a:t>
            </a:r>
          </a:p>
          <a:p>
            <a:pPr marL="472500" lvl="1" indent="-229500" defTabSz="342900">
              <a:spcAft>
                <a:spcPts val="450"/>
              </a:spcAft>
              <a:buClr>
                <a:srgbClr val="4590B8"/>
              </a:buClr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Gill Sans MT" panose="020B0502020104020203"/>
              </a:rPr>
              <a:t>Sethuraman, Tellis, Briesch (</a:t>
            </a:r>
            <a:r>
              <a:rPr lang="en-US" i="1" dirty="0">
                <a:solidFill>
                  <a:schemeClr val="accent2">
                    <a:lumMod val="50000"/>
                  </a:schemeClr>
                </a:solidFill>
                <a:latin typeface="Gill Sans MT" panose="020B0502020104020203"/>
              </a:rPr>
              <a:t>JMR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Gill Sans MT" panose="020B0502020104020203"/>
              </a:rPr>
              <a:t> 2011)</a:t>
            </a:r>
          </a:p>
          <a:p>
            <a:pPr marL="472500" lvl="1" indent="-229500" defTabSz="342900">
              <a:spcAft>
                <a:spcPts val="450"/>
              </a:spcAft>
              <a:buClr>
                <a:srgbClr val="4590B8"/>
              </a:buClr>
            </a:pPr>
            <a:endParaRPr lang="en-US" dirty="0">
              <a:solidFill>
                <a:schemeClr val="accent2">
                  <a:lumMod val="50000"/>
                </a:schemeClr>
              </a:solidFill>
              <a:latin typeface="Gill Sans MT" panose="020B0502020104020203"/>
            </a:endParaRPr>
          </a:p>
          <a:p>
            <a:pPr marL="229500" indent="-229500" defTabSz="342900">
              <a:spcAft>
                <a:spcPts val="450"/>
              </a:spcAft>
              <a:buClr>
                <a:srgbClr val="4590B8"/>
              </a:buClr>
            </a:pP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Gill Sans MT" panose="020B0502020104020203"/>
              </a:rPr>
              <a:t>Limited research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Gill Sans MT" panose="020B0502020104020203"/>
              </a:rPr>
              <a:t>on marketing effectiveness in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Gill Sans MT" panose="020B0502020104020203"/>
              </a:rPr>
              <a:t>emerging countries</a:t>
            </a:r>
          </a:p>
          <a:p>
            <a:pPr marL="472500" lvl="1" indent="-229500" defTabSz="342900">
              <a:spcAft>
                <a:spcPts val="450"/>
              </a:spcAft>
              <a:buClr>
                <a:srgbClr val="4590B8"/>
              </a:buClr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Gill Sans MT" panose="020B0502020104020203"/>
              </a:rPr>
              <a:t>Clashing conceptual discussions</a:t>
            </a:r>
          </a:p>
          <a:p>
            <a:pPr marL="472500" lvl="1" indent="-229500" defTabSz="342900">
              <a:spcAft>
                <a:spcPts val="450"/>
              </a:spcAft>
              <a:buClr>
                <a:srgbClr val="4590B8"/>
              </a:buClr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Gill Sans MT" panose="020B0502020104020203"/>
              </a:rPr>
              <a:t>Very little systematic empirical research </a:t>
            </a:r>
            <a:br>
              <a:rPr lang="en-US" dirty="0">
                <a:solidFill>
                  <a:schemeClr val="accent2">
                    <a:lumMod val="50000"/>
                  </a:schemeClr>
                </a:solidFill>
                <a:latin typeface="Gill Sans MT" panose="020B0502020104020203"/>
              </a:rPr>
            </a:b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Gill Sans MT" panose="020B0502020104020203"/>
              </a:rPr>
              <a:t>(except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  <a:latin typeface="Gill Sans MT" panose="020B0502020104020203"/>
              </a:rPr>
              <a:t>Bahadir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Gill Sans MT" panose="020B0502020104020203"/>
              </a:rPr>
              <a:t> et al. 2015 in 4 soft drink markets)</a:t>
            </a:r>
          </a:p>
          <a:p>
            <a:pPr marL="229500" indent="-229500" defTabSz="342900">
              <a:lnSpc>
                <a:spcPct val="150000"/>
              </a:lnSpc>
              <a:spcAft>
                <a:spcPts val="900"/>
              </a:spcAft>
              <a:buClr>
                <a:srgbClr val="4590B8"/>
              </a:buClr>
              <a:buFontTx/>
              <a:buChar char="-"/>
            </a:pPr>
            <a:endParaRPr lang="en-US" sz="2400" dirty="0">
              <a:solidFill>
                <a:schemeClr val="accent2">
                  <a:lumMod val="50000"/>
                </a:schemeClr>
              </a:solidFill>
              <a:latin typeface="Gill Sans MT" panose="020B0502020104020203"/>
            </a:endParaRPr>
          </a:p>
        </p:txBody>
      </p:sp>
    </p:spTree>
    <p:extLst>
      <p:ext uri="{BB962C8B-B14F-4D97-AF65-F5344CB8AC3E}">
        <p14:creationId xmlns:p14="http://schemas.microsoft.com/office/powerpoint/2010/main" val="4122203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7660A3D-94D7-4E5D-AE77-F2DEE49DF4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900" y="457200"/>
            <a:ext cx="277749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44EB985-DC5C-4DAC-9D62-8DC7D0F25A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31610" y="453643"/>
            <a:ext cx="277749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FCB64ED-B050-4F57-8188-F233260082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81372" y="457200"/>
            <a:ext cx="277749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95E99FA-492C-4C5E-9893-0F326B1B6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0214" y="614407"/>
            <a:ext cx="8482004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A59258C-AAC2-41CD-973C-7439B122A3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4516B72-0116-42B2-82A2-B11218A366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8489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82601" y="1033389"/>
            <a:ext cx="3619692" cy="482540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/>
            <a:r>
              <a:rPr lang="en-US" sz="4700">
                <a:solidFill>
                  <a:srgbClr val="FFFFFF"/>
                </a:solidFill>
              </a:rPr>
              <a:t>Problem context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CDB507F-21B7-4C27-B0FC-D9C465C6DB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934" y="460868"/>
            <a:ext cx="3621024" cy="11165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AB1AE17-B7A3-4363-95CD-25441E2FF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87080" y="460868"/>
            <a:ext cx="3621024" cy="111654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066826" y="1033390"/>
            <a:ext cx="3641278" cy="4825409"/>
          </a:xfrm>
          <a:ln w="57150"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Aft>
                <a:spcPts val="600"/>
              </a:spcAft>
            </a:pPr>
            <a:r>
              <a:rPr lang="en-US" sz="1700" dirty="0">
                <a:solidFill>
                  <a:schemeClr val="accent2">
                    <a:lumMod val="50000"/>
                  </a:schemeClr>
                </a:solidFill>
              </a:rPr>
              <a:t>Knowledge of the </a:t>
            </a:r>
            <a:r>
              <a:rPr lang="en-US" sz="1700" b="1" dirty="0">
                <a:solidFill>
                  <a:schemeClr val="accent2">
                    <a:lumMod val="50000"/>
                  </a:schemeClr>
                </a:solidFill>
              </a:rPr>
              <a:t>effectiveness of marketing instruments </a:t>
            </a:r>
            <a:r>
              <a:rPr lang="en-US" sz="1700" dirty="0">
                <a:solidFill>
                  <a:schemeClr val="accent2">
                    <a:lumMod val="50000"/>
                  </a:schemeClr>
                </a:solidFill>
              </a:rPr>
              <a:t>is crucial for developing marketing strategies</a:t>
            </a:r>
          </a:p>
          <a:p>
            <a:pPr defTabSz="457200">
              <a:spcAft>
                <a:spcPts val="600"/>
              </a:spcAft>
            </a:pPr>
            <a:r>
              <a:rPr lang="en-US" sz="1700" dirty="0">
                <a:solidFill>
                  <a:schemeClr val="accent2">
                    <a:lumMod val="50000"/>
                  </a:schemeClr>
                </a:solidFill>
              </a:rPr>
              <a:t>Price elasticities are widely studied… but 96% of the price elasticities are </a:t>
            </a:r>
            <a:r>
              <a:rPr lang="en-US" sz="1700" b="1" dirty="0">
                <a:solidFill>
                  <a:schemeClr val="accent2">
                    <a:lumMod val="50000"/>
                  </a:schemeClr>
                </a:solidFill>
              </a:rPr>
              <a:t>derived from the North-Atlantic region</a:t>
            </a:r>
            <a:r>
              <a:rPr lang="en-US" sz="1700" dirty="0">
                <a:solidFill>
                  <a:schemeClr val="accent2">
                    <a:lumMod val="50000"/>
                  </a:schemeClr>
                </a:solidFill>
              </a:rPr>
              <a:t>, albeit other regions, especially Indo-Pacific Rim have become increasingly dominant</a:t>
            </a:r>
          </a:p>
          <a:p>
            <a:pPr defTabSz="457200">
              <a:spcAft>
                <a:spcPts val="600"/>
              </a:spcAft>
            </a:pPr>
            <a:r>
              <a:rPr lang="en-US" sz="1700" dirty="0">
                <a:solidFill>
                  <a:schemeClr val="accent2">
                    <a:lumMod val="50000"/>
                  </a:schemeClr>
                </a:solidFill>
              </a:rPr>
              <a:t>Much </a:t>
            </a:r>
            <a:r>
              <a:rPr lang="en-US" sz="1700" b="1" dirty="0">
                <a:solidFill>
                  <a:schemeClr val="accent2">
                    <a:lumMod val="50000"/>
                  </a:schemeClr>
                </a:solidFill>
              </a:rPr>
              <a:t>less is known about distribution and line length</a:t>
            </a:r>
          </a:p>
        </p:txBody>
      </p:sp>
    </p:spTree>
    <p:extLst>
      <p:ext uri="{BB962C8B-B14F-4D97-AF65-F5344CB8AC3E}">
        <p14:creationId xmlns:p14="http://schemas.microsoft.com/office/powerpoint/2010/main" val="4656316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defTabSz="457200">
              <a:lnSpc>
                <a:spcPct val="90000"/>
              </a:lnSpc>
            </a:pPr>
            <a:r>
              <a:rPr lang="en-US" sz="3600" dirty="0">
                <a:solidFill>
                  <a:srgbClr val="FFFFFF"/>
                </a:solidFill>
              </a:rPr>
              <a:t>Research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 w="57150"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514350" indent="-514350" defTabSz="457200">
              <a:lnSpc>
                <a:spcPct val="90000"/>
              </a:lnSpc>
              <a:spcAft>
                <a:spcPts val="600"/>
              </a:spcAft>
            </a:pPr>
            <a:r>
              <a:rPr lang="en-US" sz="1700" dirty="0">
                <a:solidFill>
                  <a:schemeClr val="accent2">
                    <a:lumMod val="50000"/>
                  </a:schemeClr>
                </a:solidFill>
              </a:rPr>
              <a:t>What are the e</a:t>
            </a:r>
            <a:r>
              <a:rPr lang="en-US" sz="1700" b="1" dirty="0">
                <a:solidFill>
                  <a:schemeClr val="accent2">
                    <a:lumMod val="50000"/>
                  </a:schemeClr>
                </a:solidFill>
              </a:rPr>
              <a:t>ffects of line length, price, and distribution </a:t>
            </a:r>
            <a:r>
              <a:rPr lang="en-US" sz="1700" dirty="0">
                <a:solidFill>
                  <a:schemeClr val="accent2">
                    <a:lumMod val="50000"/>
                  </a:schemeClr>
                </a:solidFill>
              </a:rPr>
              <a:t>on brand sales? </a:t>
            </a:r>
          </a:p>
          <a:p>
            <a:pPr marL="514350" indent="-514350" defTabSz="457200">
              <a:lnSpc>
                <a:spcPct val="90000"/>
              </a:lnSpc>
              <a:spcAft>
                <a:spcPts val="600"/>
              </a:spcAft>
            </a:pPr>
            <a:r>
              <a:rPr lang="en-US" sz="1700" dirty="0">
                <a:solidFill>
                  <a:schemeClr val="accent2">
                    <a:lumMod val="50000"/>
                  </a:schemeClr>
                </a:solidFill>
              </a:rPr>
              <a:t>Are there </a:t>
            </a:r>
            <a:r>
              <a:rPr lang="en-US" sz="1700" b="1" dirty="0">
                <a:solidFill>
                  <a:schemeClr val="accent2">
                    <a:lumMod val="50000"/>
                  </a:schemeClr>
                </a:solidFill>
              </a:rPr>
              <a:t>systematic cross-national differences </a:t>
            </a:r>
            <a:r>
              <a:rPr lang="en-US" sz="1700" dirty="0">
                <a:solidFill>
                  <a:schemeClr val="accent2">
                    <a:lumMod val="50000"/>
                  </a:schemeClr>
                </a:solidFill>
              </a:rPr>
              <a:t>in line-length, price, and distribution elasticities, and if so, what is their magnitude? </a:t>
            </a:r>
          </a:p>
          <a:p>
            <a:pPr marL="514350" indent="-514350" defTabSz="457200">
              <a:lnSpc>
                <a:spcPct val="90000"/>
              </a:lnSpc>
              <a:spcAft>
                <a:spcPts val="600"/>
              </a:spcAft>
            </a:pPr>
            <a:r>
              <a:rPr lang="en-US" sz="1700" dirty="0">
                <a:solidFill>
                  <a:schemeClr val="accent2">
                    <a:lumMod val="50000"/>
                  </a:schemeClr>
                </a:solidFill>
              </a:rPr>
              <a:t>Which </a:t>
            </a:r>
            <a:r>
              <a:rPr lang="en-US" sz="1700" b="1" dirty="0">
                <a:solidFill>
                  <a:schemeClr val="accent2">
                    <a:lumMod val="50000"/>
                  </a:schemeClr>
                </a:solidFill>
              </a:rPr>
              <a:t>brand, category, and country factors </a:t>
            </a:r>
            <a:r>
              <a:rPr lang="en-US" sz="1700" dirty="0">
                <a:solidFill>
                  <a:schemeClr val="accent2">
                    <a:lumMod val="50000"/>
                  </a:schemeClr>
                </a:solidFill>
              </a:rPr>
              <a:t>influence the variation in line-length, price, and distribution elasticities? </a:t>
            </a:r>
          </a:p>
          <a:p>
            <a:pPr marL="514350" indent="-514350" defTabSz="457200">
              <a:lnSpc>
                <a:spcPct val="90000"/>
              </a:lnSpc>
              <a:spcAft>
                <a:spcPts val="600"/>
              </a:spcAft>
            </a:pPr>
            <a:r>
              <a:rPr lang="en-US" sz="1700" dirty="0">
                <a:solidFill>
                  <a:schemeClr val="accent2">
                    <a:lumMod val="50000"/>
                  </a:schemeClr>
                </a:solidFill>
              </a:rPr>
              <a:t>Controlling for brand and category factors, are there systematic differences in marketing responsiveness between </a:t>
            </a:r>
            <a:r>
              <a:rPr lang="en-US" sz="1700" b="1" dirty="0">
                <a:solidFill>
                  <a:schemeClr val="accent2">
                    <a:lumMod val="50000"/>
                  </a:schemeClr>
                </a:solidFill>
              </a:rPr>
              <a:t>emerging and developed economies</a:t>
            </a:r>
            <a:r>
              <a:rPr lang="en-US" sz="1700" dirty="0">
                <a:solidFill>
                  <a:schemeClr val="accent2">
                    <a:lumMod val="50000"/>
                  </a:schemeClr>
                </a:solidFill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3764211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8E96387-12F1-45E4-9322-ABBF2EE040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900" y="457200"/>
            <a:ext cx="277749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9F421DD-DE4E-4547-A904-3F80E25E3F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31610" y="453643"/>
            <a:ext cx="277749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9985DEC-1215-4209-9708-B45CC97740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81372" y="457200"/>
            <a:ext cx="277749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926A64B-3BCB-44CC-892E-C791C324B7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0214" y="614407"/>
            <a:ext cx="8482004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8F404549-B4DC-481C-926C-DED3EF1C5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14406"/>
            <a:ext cx="9144000" cy="624359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E8FD5CD-351E-4B06-8B78-BD5102D009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1782" y="614407"/>
            <a:ext cx="2780608" cy="561177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43417" y="2293889"/>
            <a:ext cx="2557337" cy="10138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457200"/>
            <a:r>
              <a:rPr lang="en-US" sz="2800" dirty="0">
                <a:solidFill>
                  <a:schemeClr val="bg1"/>
                </a:solidFill>
              </a:rPr>
              <a:t>Study framework</a:t>
            </a:r>
          </a:p>
        </p:txBody>
      </p:sp>
      <p:sp>
        <p:nvSpPr>
          <p:cNvPr id="12" name="Text Box 32">
            <a:extLst>
              <a:ext uri="{FF2B5EF4-FFF2-40B4-BE49-F238E27FC236}">
                <a16:creationId xmlns:a16="http://schemas.microsoft.com/office/drawing/2014/main" id="{6C047AEE-2212-08A9-964A-37E4999C00F5}"/>
              </a:ext>
            </a:extLst>
          </p:cNvPr>
          <p:cNvSpPr txBox="1"/>
          <p:nvPr/>
        </p:nvSpPr>
        <p:spPr>
          <a:xfrm>
            <a:off x="7040534" y="2602408"/>
            <a:ext cx="2021840" cy="1067753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1400" b="1" dirty="0">
                <a:solidFill>
                  <a:schemeClr val="accent2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Brand Elasticities</a:t>
            </a:r>
            <a:endParaRPr lang="en-NL" sz="1400" dirty="0">
              <a:solidFill>
                <a:schemeClr val="accent2">
                  <a:lumMod val="50000"/>
                </a:schemeClr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Symbol" pitchFamily="2" charset="2"/>
              <a:buChar char=""/>
            </a:pPr>
            <a:r>
              <a:rPr lang="en-US" sz="1400" dirty="0">
                <a:solidFill>
                  <a:schemeClr val="accent2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Line length</a:t>
            </a:r>
            <a:endParaRPr lang="en-NL" sz="1400" dirty="0">
              <a:solidFill>
                <a:schemeClr val="accent2">
                  <a:lumMod val="50000"/>
                </a:schemeClr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Symbol" pitchFamily="2" charset="2"/>
              <a:buChar char=""/>
            </a:pPr>
            <a:r>
              <a:rPr lang="en-US" sz="1400" dirty="0">
                <a:solidFill>
                  <a:schemeClr val="accent2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Price</a:t>
            </a:r>
            <a:endParaRPr lang="en-NL" sz="1400" dirty="0">
              <a:solidFill>
                <a:schemeClr val="accent2">
                  <a:lumMod val="50000"/>
                </a:schemeClr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Symbol" pitchFamily="2" charset="2"/>
              <a:buChar char=""/>
            </a:pPr>
            <a:r>
              <a:rPr lang="en-US" sz="1400" dirty="0">
                <a:solidFill>
                  <a:schemeClr val="accent2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Distribution</a:t>
            </a:r>
            <a:endParaRPr lang="en-NL" sz="1400" dirty="0">
              <a:solidFill>
                <a:schemeClr val="accent2">
                  <a:lumMod val="50000"/>
                </a:schemeClr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1620"/>
              </a:spcAft>
            </a:pPr>
            <a:r>
              <a:rPr lang="en-US" sz="1400" dirty="0">
                <a:solidFill>
                  <a:schemeClr val="accent2">
                    <a:lumMod val="50000"/>
                  </a:schemeClr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NL" sz="1400" dirty="0">
              <a:solidFill>
                <a:schemeClr val="accent2">
                  <a:lumMod val="50000"/>
                </a:schemeClr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9FA2259-DBFE-474B-B2C4-EE7D0F23125B}"/>
              </a:ext>
            </a:extLst>
          </p:cNvPr>
          <p:cNvCxnSpPr>
            <a:cxnSpLocks/>
          </p:cNvCxnSpPr>
          <p:nvPr/>
        </p:nvCxnSpPr>
        <p:spPr>
          <a:xfrm>
            <a:off x="5787112" y="3196232"/>
            <a:ext cx="122364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76B16E3-B09A-1DB2-8108-E6DBE6544186}"/>
              </a:ext>
            </a:extLst>
          </p:cNvPr>
          <p:cNvCxnSpPr>
            <a:cxnSpLocks/>
            <a:stCxn id="14" idx="3"/>
          </p:cNvCxnSpPr>
          <p:nvPr/>
        </p:nvCxnSpPr>
        <p:spPr>
          <a:xfrm>
            <a:off x="5958862" y="1584300"/>
            <a:ext cx="1046815" cy="14426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56F6780-B935-38A5-0DE5-F7E85B23C9F2}"/>
              </a:ext>
            </a:extLst>
          </p:cNvPr>
          <p:cNvCxnSpPr>
            <a:cxnSpLocks/>
            <a:stCxn id="20" idx="3"/>
          </p:cNvCxnSpPr>
          <p:nvPr/>
        </p:nvCxnSpPr>
        <p:spPr>
          <a:xfrm flipV="1">
            <a:off x="5958862" y="3386853"/>
            <a:ext cx="1046815" cy="16523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 Box 27">
            <a:extLst>
              <a:ext uri="{FF2B5EF4-FFF2-40B4-BE49-F238E27FC236}">
                <a16:creationId xmlns:a16="http://schemas.microsoft.com/office/drawing/2014/main" id="{616B6E51-5109-AC67-A63A-B2F04DD30A7B}"/>
              </a:ext>
            </a:extLst>
          </p:cNvPr>
          <p:cNvSpPr txBox="1"/>
          <p:nvPr/>
        </p:nvSpPr>
        <p:spPr>
          <a:xfrm>
            <a:off x="3330968" y="610849"/>
            <a:ext cx="2627894" cy="1946902"/>
          </a:xfrm>
          <a:prstGeom prst="rect">
            <a:avLst/>
          </a:prstGeom>
          <a:solidFill>
            <a:schemeClr val="bg1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1300" b="1" dirty="0">
                <a:solidFill>
                  <a:schemeClr val="accent2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Brand Factors</a:t>
            </a:r>
          </a:p>
          <a:p>
            <a:pPr marL="342900" lvl="0" indent="-342900">
              <a:buFont typeface="Symbol" pitchFamily="2" charset="2"/>
              <a:buChar char=""/>
            </a:pPr>
            <a:r>
              <a:rPr lang="en-US" sz="1300" dirty="0">
                <a:solidFill>
                  <a:schemeClr val="accent2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Brand equity</a:t>
            </a:r>
          </a:p>
          <a:p>
            <a:pPr marL="342900" lvl="0" indent="-342900">
              <a:buFont typeface="Symbol" pitchFamily="2" charset="2"/>
              <a:buChar char=""/>
            </a:pPr>
            <a:r>
              <a:rPr lang="en-US" sz="1300" dirty="0">
                <a:solidFill>
                  <a:schemeClr val="accent2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Country of origin</a:t>
            </a:r>
          </a:p>
          <a:p>
            <a:pPr marL="342900" lvl="0" indent="-342900">
              <a:buFont typeface="Symbol" pitchFamily="2" charset="2"/>
              <a:buChar char=""/>
            </a:pPr>
            <a:r>
              <a:rPr lang="en-US" sz="1300" dirty="0">
                <a:solidFill>
                  <a:schemeClr val="accent2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Marketing intensity</a:t>
            </a:r>
          </a:p>
          <a:p>
            <a:pPr marL="800100" lvl="1" indent="-342900">
              <a:buFont typeface="Symbol" pitchFamily="2" charset="2"/>
              <a:buChar char=""/>
            </a:pPr>
            <a:r>
              <a:rPr lang="en-US" sz="1300" dirty="0">
                <a:solidFill>
                  <a:schemeClr val="accent2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Line length</a:t>
            </a:r>
          </a:p>
          <a:p>
            <a:pPr marL="800100" lvl="1" indent="-342900">
              <a:buFont typeface="Symbol" pitchFamily="2" charset="2"/>
              <a:buChar char=""/>
            </a:pPr>
            <a:r>
              <a:rPr lang="en-US" sz="1300" dirty="0">
                <a:solidFill>
                  <a:schemeClr val="accent2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Price</a:t>
            </a:r>
          </a:p>
          <a:p>
            <a:pPr marL="800100" lvl="1" indent="-342900">
              <a:buFont typeface="Symbol" pitchFamily="2" charset="2"/>
              <a:buChar char=""/>
            </a:pPr>
            <a:r>
              <a:rPr lang="en-US" sz="1300" dirty="0">
                <a:solidFill>
                  <a:schemeClr val="accent2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Distribution</a:t>
            </a:r>
          </a:p>
          <a:p>
            <a:pPr marL="800100" lvl="1" indent="-342900">
              <a:buFont typeface="Symbol" pitchFamily="2" charset="2"/>
              <a:buChar char=""/>
            </a:pPr>
            <a:r>
              <a:rPr lang="en-US" sz="1300" dirty="0">
                <a:solidFill>
                  <a:schemeClr val="accent2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Innovativeness</a:t>
            </a:r>
            <a:endParaRPr lang="en-NL" sz="1300" dirty="0">
              <a:solidFill>
                <a:schemeClr val="accent2">
                  <a:lumMod val="50000"/>
                </a:schemeClr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 Box 27">
            <a:extLst>
              <a:ext uri="{FF2B5EF4-FFF2-40B4-BE49-F238E27FC236}">
                <a16:creationId xmlns:a16="http://schemas.microsoft.com/office/drawing/2014/main" id="{3D77CAD8-41AD-F342-4967-8B1DE57CDA93}"/>
              </a:ext>
            </a:extLst>
          </p:cNvPr>
          <p:cNvSpPr txBox="1"/>
          <p:nvPr/>
        </p:nvSpPr>
        <p:spPr>
          <a:xfrm>
            <a:off x="3329663" y="2655530"/>
            <a:ext cx="2629199" cy="1081404"/>
          </a:xfrm>
          <a:prstGeom prst="rect">
            <a:avLst/>
          </a:prstGeom>
          <a:solidFill>
            <a:schemeClr val="bg1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1300" b="1" dirty="0">
                <a:solidFill>
                  <a:schemeClr val="accent2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Category Factors</a:t>
            </a:r>
          </a:p>
          <a:p>
            <a:pPr marL="342900" lvl="0" indent="-342900">
              <a:buFont typeface="Symbol" pitchFamily="2" charset="2"/>
              <a:buChar char=""/>
            </a:pPr>
            <a:r>
              <a:rPr lang="en-US" sz="1300" dirty="0">
                <a:solidFill>
                  <a:schemeClr val="accent2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Market concentration</a:t>
            </a:r>
          </a:p>
          <a:p>
            <a:pPr marL="342900" lvl="0" indent="-342900">
              <a:buFont typeface="Symbol" pitchFamily="2" charset="2"/>
              <a:buChar char=""/>
            </a:pPr>
            <a:r>
              <a:rPr lang="en-US" sz="1300" dirty="0">
                <a:solidFill>
                  <a:schemeClr val="accent2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Market growth</a:t>
            </a:r>
          </a:p>
          <a:p>
            <a:pPr marL="342900" lvl="0" indent="-342900">
              <a:buFont typeface="Symbol" pitchFamily="2" charset="2"/>
              <a:buChar char=""/>
            </a:pPr>
            <a:r>
              <a:rPr lang="en-US" sz="1300" dirty="0">
                <a:solidFill>
                  <a:schemeClr val="accent2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Type of product</a:t>
            </a:r>
            <a:endParaRPr lang="en-NL" sz="1300" dirty="0">
              <a:solidFill>
                <a:schemeClr val="accent2">
                  <a:lumMod val="50000"/>
                </a:schemeClr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Box 27">
            <a:extLst>
              <a:ext uri="{FF2B5EF4-FFF2-40B4-BE49-F238E27FC236}">
                <a16:creationId xmlns:a16="http://schemas.microsoft.com/office/drawing/2014/main" id="{B6CF7C22-9156-2644-958E-E2904B0EEAC8}"/>
              </a:ext>
            </a:extLst>
          </p:cNvPr>
          <p:cNvSpPr txBox="1"/>
          <p:nvPr/>
        </p:nvSpPr>
        <p:spPr>
          <a:xfrm>
            <a:off x="3329224" y="3834714"/>
            <a:ext cx="2629638" cy="2408879"/>
          </a:xfrm>
          <a:prstGeom prst="rect">
            <a:avLst/>
          </a:prstGeom>
          <a:solidFill>
            <a:schemeClr val="bg1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1300" b="1" dirty="0">
                <a:solidFill>
                  <a:schemeClr val="accent2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Country Factors</a:t>
            </a:r>
          </a:p>
          <a:p>
            <a:pPr marL="342900" lvl="0" indent="-342900">
              <a:buFont typeface="Symbol" pitchFamily="2" charset="2"/>
              <a:buChar char=""/>
            </a:pPr>
            <a:r>
              <a:rPr lang="en-US" sz="1300" dirty="0">
                <a:solidFill>
                  <a:schemeClr val="accent2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Economic</a:t>
            </a:r>
          </a:p>
          <a:p>
            <a:pPr marL="800100" lvl="1" indent="-342900">
              <a:buFont typeface="Symbol" pitchFamily="2" charset="2"/>
              <a:buChar char=""/>
            </a:pPr>
            <a:r>
              <a:rPr lang="en-US" sz="1300" dirty="0">
                <a:solidFill>
                  <a:schemeClr val="accent2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Market size</a:t>
            </a:r>
          </a:p>
          <a:p>
            <a:pPr marL="800100" lvl="1" indent="-342900">
              <a:buFont typeface="Symbol" pitchFamily="2" charset="2"/>
              <a:buChar char=""/>
            </a:pPr>
            <a:r>
              <a:rPr lang="en-US" sz="1300" dirty="0">
                <a:solidFill>
                  <a:schemeClr val="accent2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GDP per capita</a:t>
            </a:r>
          </a:p>
          <a:p>
            <a:pPr marL="800100" lvl="1" indent="-342900">
              <a:buFont typeface="Symbol" pitchFamily="2" charset="2"/>
              <a:buChar char=""/>
            </a:pPr>
            <a:r>
              <a:rPr lang="en-US" sz="1300" dirty="0">
                <a:solidFill>
                  <a:schemeClr val="accent2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GDP growth</a:t>
            </a:r>
          </a:p>
          <a:p>
            <a:pPr marL="800100" lvl="1" indent="-342900">
              <a:buFont typeface="Symbol" pitchFamily="2" charset="2"/>
              <a:buChar char=""/>
            </a:pPr>
            <a:r>
              <a:rPr lang="en-US" sz="1300" dirty="0">
                <a:solidFill>
                  <a:schemeClr val="accent2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Income inequality</a:t>
            </a:r>
          </a:p>
          <a:p>
            <a:pPr marL="342900" indent="-342900">
              <a:buFont typeface="Symbol" pitchFamily="2" charset="2"/>
              <a:buChar char=""/>
            </a:pPr>
            <a:r>
              <a:rPr lang="en-US" sz="1300" dirty="0">
                <a:solidFill>
                  <a:schemeClr val="accent2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Cultural</a:t>
            </a:r>
          </a:p>
          <a:p>
            <a:pPr marL="800100" lvl="1" indent="-342900">
              <a:buFont typeface="Symbol" pitchFamily="2" charset="2"/>
              <a:buChar char=""/>
            </a:pPr>
            <a:r>
              <a:rPr lang="en-US" sz="1300" dirty="0">
                <a:solidFill>
                  <a:schemeClr val="accent2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Power distance</a:t>
            </a:r>
          </a:p>
          <a:p>
            <a:pPr marL="800100" lvl="1" indent="-342900">
              <a:buFont typeface="Symbol" pitchFamily="2" charset="2"/>
              <a:buChar char=""/>
            </a:pPr>
            <a:r>
              <a:rPr lang="en-US" sz="1300" dirty="0">
                <a:solidFill>
                  <a:schemeClr val="accent2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Uncertainty avoidance</a:t>
            </a:r>
          </a:p>
          <a:p>
            <a:pPr marL="800100" lvl="1" indent="-342900">
              <a:buFont typeface="Symbol" pitchFamily="2" charset="2"/>
              <a:buChar char=""/>
            </a:pPr>
            <a:r>
              <a:rPr lang="en-US" sz="1300" dirty="0">
                <a:solidFill>
                  <a:schemeClr val="accent2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Masculinity*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0134D3B-6FCF-07DC-3FDC-2C58A95CF036}"/>
              </a:ext>
            </a:extLst>
          </p:cNvPr>
          <p:cNvSpPr txBox="1"/>
          <p:nvPr/>
        </p:nvSpPr>
        <p:spPr>
          <a:xfrm>
            <a:off x="330214" y="6388200"/>
            <a:ext cx="40492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sz="1400" i="1" baseline="30000" dirty="0">
                <a:solidFill>
                  <a:schemeClr val="accent2">
                    <a:lumMod val="50000"/>
                  </a:schemeClr>
                </a:solidFill>
              </a:rPr>
              <a:t>*</a:t>
            </a:r>
            <a:r>
              <a:rPr lang="en-NL" sz="1400" i="1" dirty="0">
                <a:solidFill>
                  <a:schemeClr val="accent2">
                    <a:lumMod val="50000"/>
                  </a:schemeClr>
                </a:solidFill>
              </a:rPr>
              <a:t> based on Hofstede’s traditional gender-role descriptions.</a:t>
            </a:r>
          </a:p>
        </p:txBody>
      </p:sp>
    </p:spTree>
    <p:extLst>
      <p:ext uri="{BB962C8B-B14F-4D97-AF65-F5344CB8AC3E}">
        <p14:creationId xmlns:p14="http://schemas.microsoft.com/office/powerpoint/2010/main" val="18940749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Empirical setting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960584" y="1466012"/>
            <a:ext cx="5285208" cy="11236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342900"/>
            <a:r>
              <a:rPr lang="en-US" dirty="0">
                <a:solidFill>
                  <a:prstClr val="white"/>
                </a:solidFill>
                <a:latin typeface="Gill Sans MT" panose="020B0502020104020203"/>
              </a:rPr>
              <a:t>Data: GfK (monthly SKU-level data; 2004-2014)</a:t>
            </a:r>
          </a:p>
          <a:p>
            <a:pPr algn="ctr" defTabSz="342900"/>
            <a:r>
              <a:rPr lang="en-US" sz="1400" dirty="0">
                <a:solidFill>
                  <a:prstClr val="white"/>
                </a:solidFill>
                <a:latin typeface="Gill Sans MT" panose="020B0502020104020203"/>
              </a:rPr>
              <a:t>14 countries: Southeast Asia &amp; Australasia</a:t>
            </a:r>
          </a:p>
          <a:p>
            <a:pPr algn="ctr" defTabSz="342900"/>
            <a:r>
              <a:rPr lang="en-US" sz="1400" dirty="0">
                <a:solidFill>
                  <a:prstClr val="white"/>
                </a:solidFill>
                <a:latin typeface="Gill Sans MT" panose="020B0502020104020203"/>
              </a:rPr>
              <a:t>14 categories: Electronics &amp; Appliances</a:t>
            </a:r>
          </a:p>
          <a:p>
            <a:pPr algn="ctr" defTabSz="342900"/>
            <a:r>
              <a:rPr lang="en-US" sz="1400" dirty="0">
                <a:solidFill>
                  <a:prstClr val="white"/>
                </a:solidFill>
                <a:latin typeface="Gill Sans MT" panose="020B0502020104020203"/>
              </a:rPr>
              <a:t>1600+ market-brands (329 unique)</a:t>
            </a:r>
          </a:p>
        </p:txBody>
      </p:sp>
      <p:sp>
        <p:nvSpPr>
          <p:cNvPr id="6" name="Rectangle 5"/>
          <p:cNvSpPr/>
          <p:nvPr/>
        </p:nvSpPr>
        <p:spPr>
          <a:xfrm>
            <a:off x="3518892" y="3077906"/>
            <a:ext cx="2114550" cy="5143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342900"/>
            <a:r>
              <a:rPr lang="en-US" sz="1600" dirty="0">
                <a:solidFill>
                  <a:prstClr val="white"/>
                </a:solidFill>
                <a:latin typeface="Gill Sans MT" panose="020B0502020104020203"/>
              </a:rPr>
              <a:t>Model for a </a:t>
            </a:r>
            <a:br>
              <a:rPr lang="en-US" sz="1600" dirty="0">
                <a:solidFill>
                  <a:prstClr val="white"/>
                </a:solidFill>
                <a:latin typeface="Gill Sans MT" panose="020B0502020104020203"/>
              </a:rPr>
            </a:br>
            <a:r>
              <a:rPr lang="en-US" sz="1600" dirty="0">
                <a:solidFill>
                  <a:prstClr val="white"/>
                </a:solidFill>
                <a:latin typeface="Gill Sans MT" panose="020B0502020104020203"/>
              </a:rPr>
              <a:t>brand’s sales</a:t>
            </a:r>
          </a:p>
        </p:txBody>
      </p:sp>
      <p:cxnSp>
        <p:nvCxnSpPr>
          <p:cNvPr id="8" name="Straight Arrow Connector 7"/>
          <p:cNvCxnSpPr>
            <a:cxnSpLocks/>
            <a:endCxn id="6" idx="0"/>
          </p:cNvCxnSpPr>
          <p:nvPr/>
        </p:nvCxnSpPr>
        <p:spPr>
          <a:xfrm>
            <a:off x="4576167" y="2575515"/>
            <a:ext cx="0" cy="5023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830446" y="4229101"/>
            <a:ext cx="1481734" cy="5624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342900"/>
            <a:r>
              <a:rPr lang="en-US" sz="1600" dirty="0">
                <a:solidFill>
                  <a:prstClr val="white"/>
                </a:solidFill>
                <a:latin typeface="Gill Sans MT" panose="020B0502020104020203"/>
              </a:rPr>
              <a:t>marketing-mix elasticities</a:t>
            </a:r>
          </a:p>
        </p:txBody>
      </p:sp>
      <p:cxnSp>
        <p:nvCxnSpPr>
          <p:cNvPr id="10" name="Straight Arrow Connector 9"/>
          <p:cNvCxnSpPr>
            <a:cxnSpLocks/>
            <a:stCxn id="6" idx="2"/>
            <a:endCxn id="9" idx="0"/>
          </p:cNvCxnSpPr>
          <p:nvPr/>
        </p:nvCxnSpPr>
        <p:spPr>
          <a:xfrm flipH="1">
            <a:off x="4571313" y="3592256"/>
            <a:ext cx="4854" cy="6368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364601" y="4143975"/>
            <a:ext cx="24400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/>
            <a:r>
              <a:rPr lang="en-US" sz="1400" dirty="0">
                <a:solidFill>
                  <a:schemeClr val="accent2">
                    <a:lumMod val="50000"/>
                  </a:schemeClr>
                </a:solidFill>
                <a:latin typeface="Gill Sans MT" panose="020B0502020104020203"/>
              </a:rPr>
              <a:t>Comparisons by...</a:t>
            </a:r>
          </a:p>
          <a:p>
            <a:pPr marL="214313" indent="-214313" defTabSz="3429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2">
                    <a:lumMod val="50000"/>
                  </a:schemeClr>
                </a:solidFill>
                <a:latin typeface="Gill Sans MT" panose="020B0502020104020203"/>
              </a:rPr>
              <a:t>marketing-mix instrument</a:t>
            </a:r>
          </a:p>
          <a:p>
            <a:pPr marL="214313" indent="-214313" defTabSz="3429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2">
                    <a:lumMod val="50000"/>
                  </a:schemeClr>
                </a:solidFill>
                <a:latin typeface="Gill Sans MT" panose="020B0502020104020203"/>
              </a:rPr>
              <a:t>characteristics of the brand, category and country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C320213-DD88-4841-9A36-C0DFC9A83642}"/>
              </a:ext>
            </a:extLst>
          </p:cNvPr>
          <p:cNvGrpSpPr/>
          <p:nvPr/>
        </p:nvGrpSpPr>
        <p:grpSpPr>
          <a:xfrm>
            <a:off x="2435315" y="4087776"/>
            <a:ext cx="1509433" cy="738664"/>
            <a:chOff x="3247085" y="4307368"/>
            <a:chExt cx="2012577" cy="984885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F0EDC47C-E843-456F-B1A6-FA59351FE0C9}"/>
                </a:ext>
              </a:extLst>
            </p:cNvPr>
            <p:cNvSpPr txBox="1"/>
            <p:nvPr/>
          </p:nvSpPr>
          <p:spPr>
            <a:xfrm>
              <a:off x="3247085" y="4307368"/>
              <a:ext cx="1364048" cy="9848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 defTabSz="342900"/>
              <a:r>
                <a:rPr lang="en-US" sz="1400" dirty="0">
                  <a:solidFill>
                    <a:srgbClr val="1A3260">
                      <a:lumMod val="75000"/>
                    </a:srgbClr>
                  </a:solidFill>
                  <a:latin typeface="Gill Sans MT" panose="020B0502020104020203"/>
                </a:rPr>
                <a:t>price</a:t>
              </a:r>
            </a:p>
            <a:p>
              <a:pPr algn="r" defTabSz="342900"/>
              <a:r>
                <a:rPr lang="en-US" sz="1400" dirty="0">
                  <a:solidFill>
                    <a:srgbClr val="1A3260">
                      <a:lumMod val="75000"/>
                    </a:srgbClr>
                  </a:solidFill>
                  <a:latin typeface="Gill Sans MT" panose="020B0502020104020203"/>
                </a:rPr>
                <a:t>distribution</a:t>
              </a:r>
              <a:br>
                <a:rPr lang="en-US" sz="1400" dirty="0">
                  <a:solidFill>
                    <a:srgbClr val="1A3260">
                      <a:lumMod val="75000"/>
                    </a:srgbClr>
                  </a:solidFill>
                  <a:latin typeface="Gill Sans MT" panose="020B0502020104020203"/>
                </a:rPr>
              </a:br>
              <a:r>
                <a:rPr lang="en-US" sz="1400" dirty="0">
                  <a:solidFill>
                    <a:srgbClr val="1A3260">
                      <a:lumMod val="75000"/>
                    </a:srgbClr>
                  </a:solidFill>
                  <a:latin typeface="Gill Sans MT" panose="020B0502020104020203"/>
                </a:rPr>
                <a:t>line length</a:t>
              </a: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A73B422-2F7C-42F6-AAC2-685599A2A9D7}"/>
                </a:ext>
              </a:extLst>
            </p:cNvPr>
            <p:cNvCxnSpPr/>
            <p:nvPr/>
          </p:nvCxnSpPr>
          <p:spPr>
            <a:xfrm>
              <a:off x="4691856" y="4495801"/>
              <a:ext cx="415405" cy="15239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8BE9473D-4ED3-40F9-B384-BB4F4FA71B5C}"/>
                </a:ext>
              </a:extLst>
            </p:cNvPr>
            <p:cNvCxnSpPr>
              <a:cxnSpLocks/>
            </p:cNvCxnSpPr>
            <p:nvPr/>
          </p:nvCxnSpPr>
          <p:spPr>
            <a:xfrm>
              <a:off x="4651495" y="4712136"/>
              <a:ext cx="608167" cy="4329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7EBC505-CE6A-4A04-B09B-5BB5FA711D6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51495" y="4755435"/>
              <a:ext cx="608167" cy="16365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1FB6DC5E-9FDB-EF37-F004-4EF09C487D7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87364">
            <a:off x="3740374" y="3336624"/>
            <a:ext cx="3095512" cy="3030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285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123A080-F87F-4E58-A0CC-054DB01C93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8105" r="10196"/>
          <a:stretch/>
        </p:blipFill>
        <p:spPr>
          <a:xfrm>
            <a:off x="1682012" y="1218227"/>
            <a:ext cx="3824623" cy="3427808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E40A65AB-8FAA-EA28-67CE-6D2490486835}"/>
              </a:ext>
            </a:extLst>
          </p:cNvPr>
          <p:cNvSpPr txBox="1">
            <a:spLocks/>
          </p:cNvSpPr>
          <p:nvPr/>
        </p:nvSpPr>
        <p:spPr>
          <a:xfrm>
            <a:off x="435893" y="4868203"/>
            <a:ext cx="7636576" cy="16519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9500" indent="-229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3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72500" indent="-229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75000" indent="-202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0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31500" indent="-175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01500" indent="-175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425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650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875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00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457200">
              <a:spcAft>
                <a:spcPts val="600"/>
              </a:spcAft>
            </a:pPr>
            <a:r>
              <a:rPr lang="en-US" sz="1600" dirty="0">
                <a:solidFill>
                  <a:schemeClr val="accent2">
                    <a:lumMod val="50000"/>
                  </a:schemeClr>
                </a:solidFill>
              </a:rPr>
              <a:t> Seven </a:t>
            </a: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</a:rPr>
              <a:t>developed</a:t>
            </a:r>
            <a:r>
              <a:rPr lang="en-US" sz="1600" dirty="0">
                <a:solidFill>
                  <a:schemeClr val="accent2">
                    <a:lumMod val="50000"/>
                  </a:schemeClr>
                </a:solidFill>
              </a:rPr>
              <a:t> economies</a:t>
            </a:r>
          </a:p>
          <a:p>
            <a:pPr marL="243000" lvl="1" indent="0" defTabSz="457200">
              <a:spcAft>
                <a:spcPts val="600"/>
              </a:spcAft>
            </a:pPr>
            <a:r>
              <a:rPr lang="en-US" sz="1600" dirty="0">
                <a:solidFill>
                  <a:schemeClr val="accent2">
                    <a:lumMod val="50000"/>
                  </a:schemeClr>
                </a:solidFill>
              </a:rPr>
              <a:t> Australia, Hong Kong, Japan, New Zealand, Singapore, South Korea, and Taiwan</a:t>
            </a:r>
          </a:p>
          <a:p>
            <a:pPr marL="0" indent="0" defTabSz="457200">
              <a:spcAft>
                <a:spcPts val="600"/>
              </a:spcAft>
            </a:pPr>
            <a:r>
              <a:rPr lang="en-US" sz="1600" dirty="0">
                <a:solidFill>
                  <a:schemeClr val="accent2">
                    <a:lumMod val="50000"/>
                  </a:schemeClr>
                </a:solidFill>
              </a:rPr>
              <a:t> Seven </a:t>
            </a: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</a:rPr>
              <a:t>emerging</a:t>
            </a:r>
            <a:r>
              <a:rPr lang="en-US" sz="1600" dirty="0">
                <a:solidFill>
                  <a:schemeClr val="accent2">
                    <a:lumMod val="50000"/>
                  </a:schemeClr>
                </a:solidFill>
              </a:rPr>
              <a:t> economies</a:t>
            </a:r>
          </a:p>
          <a:p>
            <a:pPr marL="243000" lvl="1" indent="0" defTabSz="457200">
              <a:spcAft>
                <a:spcPts val="600"/>
              </a:spcAft>
            </a:pPr>
            <a:r>
              <a:rPr lang="en-US" sz="1600" dirty="0">
                <a:solidFill>
                  <a:schemeClr val="accent2">
                    <a:lumMod val="50000"/>
                  </a:schemeClr>
                </a:solidFill>
              </a:rPr>
              <a:t> China, India, Indonesia, Malaysia, the Philippines, Thailand, and Vietnam</a:t>
            </a:r>
          </a:p>
        </p:txBody>
      </p:sp>
      <p:pic>
        <p:nvPicPr>
          <p:cNvPr id="12" name="Content Placeholder 4">
            <a:extLst>
              <a:ext uri="{FF2B5EF4-FFF2-40B4-BE49-F238E27FC236}">
                <a16:creationId xmlns:a16="http://schemas.microsoft.com/office/drawing/2014/main" id="{29BF0149-510D-BEDF-54BF-BB1D28AC0D3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7955"/>
          <a:stretch/>
        </p:blipFill>
        <p:spPr>
          <a:xfrm>
            <a:off x="4325185" y="1234446"/>
            <a:ext cx="3110447" cy="342780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E9ADFA7-BDDB-A08A-F0F1-6D489336103B}"/>
              </a:ext>
            </a:extLst>
          </p:cNvPr>
          <p:cNvSpPr/>
          <p:nvPr/>
        </p:nvSpPr>
        <p:spPr>
          <a:xfrm>
            <a:off x="7134625" y="1875091"/>
            <a:ext cx="549451" cy="1037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grpSp>
        <p:nvGrpSpPr>
          <p:cNvPr id="11" name="Group 10"/>
          <p:cNvGrpSpPr/>
          <p:nvPr/>
        </p:nvGrpSpPr>
        <p:grpSpPr>
          <a:xfrm>
            <a:off x="7684077" y="1334360"/>
            <a:ext cx="1356013" cy="1971143"/>
            <a:chOff x="8712603" y="1230868"/>
            <a:chExt cx="1877525" cy="2386976"/>
          </a:xfrm>
        </p:grpSpPr>
        <p:sp>
          <p:nvSpPr>
            <p:cNvPr id="7" name="TextBox 6"/>
            <p:cNvSpPr txBox="1"/>
            <p:nvPr/>
          </p:nvSpPr>
          <p:spPr>
            <a:xfrm>
              <a:off x="8712604" y="1281200"/>
              <a:ext cx="1592007" cy="3354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342900"/>
              <a:r>
                <a:rPr lang="en-US" sz="1200" dirty="0">
                  <a:solidFill>
                    <a:srgbClr val="3D3D3D"/>
                  </a:solidFill>
                  <a:latin typeface="Gill Sans MT" panose="020B0502020104020203"/>
                </a:rPr>
                <a:t>GDP per capita</a:t>
              </a: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8712603" y="1230868"/>
              <a:ext cx="1877525" cy="2386976"/>
              <a:chOff x="8712603" y="1230868"/>
              <a:chExt cx="1877525" cy="2386976"/>
            </a:xfrm>
          </p:grpSpPr>
          <p:pic>
            <p:nvPicPr>
              <p:cNvPr id="6" name="Content Placeholder 4">
                <a:extLst>
                  <a:ext uri="{FF2B5EF4-FFF2-40B4-BE49-F238E27FC236}">
                    <a16:creationId xmlns:a16="http://schemas.microsoft.com/office/drawing/2014/main" id="{D123A080-F87F-4E58-A0CC-054DB01C937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88832" t="7409" b="64815"/>
              <a:stretch/>
            </p:blipFill>
            <p:spPr>
              <a:xfrm>
                <a:off x="8839200" y="1600201"/>
                <a:ext cx="1750928" cy="2017643"/>
              </a:xfrm>
              <a:prstGeom prst="rect">
                <a:avLst/>
              </a:prstGeom>
            </p:spPr>
          </p:pic>
          <p:sp>
            <p:nvSpPr>
              <p:cNvPr id="8" name="Rectangle 7"/>
              <p:cNvSpPr/>
              <p:nvPr/>
            </p:nvSpPr>
            <p:spPr>
              <a:xfrm>
                <a:off x="8712603" y="1230868"/>
                <a:ext cx="1756531" cy="2274332"/>
              </a:xfrm>
              <a:prstGeom prst="rect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342900"/>
                <a:endParaRPr lang="en-US" sz="1350">
                  <a:solidFill>
                    <a:prstClr val="white"/>
                  </a:solidFill>
                  <a:latin typeface="Gill Sans MT" panose="020B0502020104020203"/>
                </a:endParaRPr>
              </a:p>
            </p:txBody>
          </p:sp>
        </p:grp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C7D3CE41-8C1D-D590-14BA-C25048B2B7A2}"/>
              </a:ext>
            </a:extLst>
          </p:cNvPr>
          <p:cNvSpPr/>
          <p:nvPr/>
        </p:nvSpPr>
        <p:spPr>
          <a:xfrm>
            <a:off x="1351696" y="823946"/>
            <a:ext cx="549451" cy="1037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5893" y="705124"/>
            <a:ext cx="8458339" cy="1189554"/>
          </a:xfrm>
        </p:spPr>
        <p:txBody>
          <a:bodyPr>
            <a:normAutofit/>
          </a:bodyPr>
          <a:lstStyle/>
          <a:p>
            <a:r>
              <a:rPr lang="en-US" sz="1800" dirty="0"/>
              <a:t>Our data covers ~47% OF world population and ~30% of world GDP</a:t>
            </a:r>
          </a:p>
        </p:txBody>
      </p:sp>
    </p:spTree>
    <p:extLst>
      <p:ext uri="{BB962C8B-B14F-4D97-AF65-F5344CB8AC3E}">
        <p14:creationId xmlns:p14="http://schemas.microsoft.com/office/powerpoint/2010/main" val="30561049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36E91BAA-B17B-7934-02A9-5D137E7D215A}"/>
              </a:ext>
            </a:extLst>
          </p:cNvPr>
          <p:cNvSpPr txBox="1">
            <a:spLocks/>
          </p:cNvSpPr>
          <p:nvPr/>
        </p:nvSpPr>
        <p:spPr>
          <a:xfrm>
            <a:off x="435893" y="705124"/>
            <a:ext cx="8458339" cy="118955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2100" b="0" kern="1200" cap="all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Countries vary on Economic and cultural indicators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D80C2FA-B7F5-82CF-9EF1-AD08156F14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6246281"/>
              </p:ext>
            </p:extLst>
          </p:nvPr>
        </p:nvGraphicFramePr>
        <p:xfrm>
          <a:off x="435893" y="1439916"/>
          <a:ext cx="7993405" cy="4424852"/>
        </p:xfrm>
        <a:graphic>
          <a:graphicData uri="http://schemas.openxmlformats.org/drawingml/2006/table">
            <a:tbl>
              <a:tblPr/>
              <a:tblGrid>
                <a:gridCol w="1022546">
                  <a:extLst>
                    <a:ext uri="{9D8B030D-6E8A-4147-A177-3AD203B41FA5}">
                      <a16:colId xmlns:a16="http://schemas.microsoft.com/office/drawing/2014/main" val="4226245684"/>
                    </a:ext>
                  </a:extLst>
                </a:gridCol>
                <a:gridCol w="995837">
                  <a:extLst>
                    <a:ext uri="{9D8B030D-6E8A-4147-A177-3AD203B41FA5}">
                      <a16:colId xmlns:a16="http://schemas.microsoft.com/office/drawing/2014/main" val="3089056252"/>
                    </a:ext>
                  </a:extLst>
                </a:gridCol>
                <a:gridCol w="995837">
                  <a:extLst>
                    <a:ext uri="{9D8B030D-6E8A-4147-A177-3AD203B41FA5}">
                      <a16:colId xmlns:a16="http://schemas.microsoft.com/office/drawing/2014/main" val="3888863773"/>
                    </a:ext>
                  </a:extLst>
                </a:gridCol>
                <a:gridCol w="995837">
                  <a:extLst>
                    <a:ext uri="{9D8B030D-6E8A-4147-A177-3AD203B41FA5}">
                      <a16:colId xmlns:a16="http://schemas.microsoft.com/office/drawing/2014/main" val="1667931502"/>
                    </a:ext>
                  </a:extLst>
                </a:gridCol>
                <a:gridCol w="995837">
                  <a:extLst>
                    <a:ext uri="{9D8B030D-6E8A-4147-A177-3AD203B41FA5}">
                      <a16:colId xmlns:a16="http://schemas.microsoft.com/office/drawing/2014/main" val="983602532"/>
                    </a:ext>
                  </a:extLst>
                </a:gridCol>
                <a:gridCol w="995837">
                  <a:extLst>
                    <a:ext uri="{9D8B030D-6E8A-4147-A177-3AD203B41FA5}">
                      <a16:colId xmlns:a16="http://schemas.microsoft.com/office/drawing/2014/main" val="3014897236"/>
                    </a:ext>
                  </a:extLst>
                </a:gridCol>
                <a:gridCol w="995837">
                  <a:extLst>
                    <a:ext uri="{9D8B030D-6E8A-4147-A177-3AD203B41FA5}">
                      <a16:colId xmlns:a16="http://schemas.microsoft.com/office/drawing/2014/main" val="4078896648"/>
                    </a:ext>
                  </a:extLst>
                </a:gridCol>
                <a:gridCol w="995837">
                  <a:extLst>
                    <a:ext uri="{9D8B030D-6E8A-4147-A177-3AD203B41FA5}">
                      <a16:colId xmlns:a16="http://schemas.microsoft.com/office/drawing/2014/main" val="3372820537"/>
                    </a:ext>
                  </a:extLst>
                </a:gridCol>
              </a:tblGrid>
              <a:tr h="55249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Country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Market size (mil.)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GDP per capita ($)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GDP growth 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Income inequality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Power distance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Uncertainty avoidance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Masculinity</a:t>
                      </a:r>
                      <a:r>
                        <a:rPr lang="en-US" sz="1300" b="1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*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3308592"/>
                  </a:ext>
                </a:extLst>
              </a:tr>
              <a:tr h="27624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Australia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21.77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A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42,025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CB9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2.75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DA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34.7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DE2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38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4DC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51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BC3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61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4C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2252829"/>
                  </a:ext>
                </a:extLst>
              </a:tr>
              <a:tr h="27624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China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1,333.94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8,970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E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8.8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AA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42.2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0C6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80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2B3D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30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BD7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66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0255670"/>
                  </a:ext>
                </a:extLst>
              </a:tr>
              <a:tr h="27624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Hong Kong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6.98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47,502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B2D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3.34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9D5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53.7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68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5BF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29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57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CCD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8601704"/>
                  </a:ext>
                </a:extLst>
              </a:tr>
              <a:tr h="27624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India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1,212.78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7A3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3,847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9.2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DA6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35.1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BE0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77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6B6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40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CCD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56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FCF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8204457"/>
                  </a:ext>
                </a:extLst>
              </a:tr>
              <a:tr h="27624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Indonesia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238.64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7DD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6,814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8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10.58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39.5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D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78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5B5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48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0C5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46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DC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5859869"/>
                  </a:ext>
                </a:extLst>
              </a:tr>
              <a:tr h="27624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Japan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127.12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1E4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34,725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3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0.48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32.1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54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BCC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92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95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7000174"/>
                  </a:ext>
                </a:extLst>
              </a:tr>
              <a:tr h="27624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Malaysia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27.64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A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19,333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CD7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6.36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BD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43.9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6C0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104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36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2D1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50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BD7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9637278"/>
                  </a:ext>
                </a:extLst>
              </a:tr>
              <a:tr h="26391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New Zealand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4.31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31,240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3C7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2.7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1DA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34.9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E1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49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EC4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58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ACC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2677239"/>
                  </a:ext>
                </a:extLst>
              </a:tr>
              <a:tr h="27624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Philippines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91.77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E6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5,196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A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6.29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3BD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46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AB8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94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BA5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44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C9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64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EC4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4059919"/>
                  </a:ext>
                </a:extLst>
              </a:tr>
              <a:tr h="27624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Singapore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4.96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64,543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7.76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B2D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47.9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EB1D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74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BB9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48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D9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8521767"/>
                  </a:ext>
                </a:extLst>
              </a:tr>
              <a:tr h="27624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South Korea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48.76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9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31,096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3C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3.37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D5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32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60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1C6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85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A2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39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E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8973025"/>
                  </a:ext>
                </a:extLst>
              </a:tr>
              <a:tr h="27624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Taiwan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23.05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A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38,977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BD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2.81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D9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33.6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4E6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58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4C8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69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FB1D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45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D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8411181"/>
                  </a:ext>
                </a:extLst>
              </a:tr>
              <a:tr h="27624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Thailand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66.61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8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12,031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E1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5.06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3C7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39.4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D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64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3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64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B6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34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6155592"/>
                  </a:ext>
                </a:extLst>
              </a:tr>
              <a:tr h="29351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Vietnam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87.66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6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3,970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8.45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AC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39.3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D1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70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1BD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30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D7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40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4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7599907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08EDB18A-6844-17FD-B833-C23049BD0251}"/>
              </a:ext>
            </a:extLst>
          </p:cNvPr>
          <p:cNvSpPr txBox="1"/>
          <p:nvPr/>
        </p:nvSpPr>
        <p:spPr>
          <a:xfrm>
            <a:off x="435893" y="6032500"/>
            <a:ext cx="42305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sz="1400" i="1" dirty="0"/>
              <a:t>Notes: Color scales: from low (light blue) to high (dark blue). </a:t>
            </a:r>
            <a:br>
              <a:rPr lang="en-NL" sz="1400" i="1" dirty="0"/>
            </a:br>
            <a:r>
              <a:rPr lang="en-NL" sz="1400" i="1" baseline="30000" dirty="0"/>
              <a:t>*</a:t>
            </a:r>
            <a:r>
              <a:rPr lang="en-NL" sz="1400" i="1" dirty="0"/>
              <a:t> based on Hofstede’s traditional gender-role descriptions.</a:t>
            </a:r>
          </a:p>
        </p:txBody>
      </p:sp>
    </p:spTree>
    <p:extLst>
      <p:ext uri="{BB962C8B-B14F-4D97-AF65-F5344CB8AC3E}">
        <p14:creationId xmlns:p14="http://schemas.microsoft.com/office/powerpoint/2010/main" val="2576757470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66F1C100-1D2B-4BEA-AD01-C4F230B3B96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D7B9E2F759E114B8B1A556110CA9A6E" ma:contentTypeVersion="0" ma:contentTypeDescription="Create a new document." ma:contentTypeScope="" ma:versionID="a7d087293174a4813ba6f2b1d145de3a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D45127AB-D2E7-4228-B4B8-09DF22596D7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DC7EFF9-87C5-463E-810E-89C4D3F4083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38A9D451-890A-40EF-BF6B-DABA5B6A2918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95221</TotalTime>
  <Words>2182</Words>
  <Application>Microsoft Macintosh PowerPoint</Application>
  <PresentationFormat>On-screen Show (4:3)</PresentationFormat>
  <Paragraphs>674</Paragraphs>
  <Slides>26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Arial</vt:lpstr>
      <vt:lpstr>Calibri</vt:lpstr>
      <vt:lpstr>Cambria Math</vt:lpstr>
      <vt:lpstr>Gill Sans MT</vt:lpstr>
      <vt:lpstr>Symbol</vt:lpstr>
      <vt:lpstr>Times New Roman</vt:lpstr>
      <vt:lpstr>Wingdings 2</vt:lpstr>
      <vt:lpstr>Dividend</vt:lpstr>
      <vt:lpstr>Cross-National Differences in Market Response  Line-Length, Price, and Distribution Elasticities in Fourteen Indo-Pacific Rim Economies </vt:lpstr>
      <vt:lpstr>Emerging economies account for 3/5th of world gdp</vt:lpstr>
      <vt:lpstr>What do we know about market-response parameters in emerging markets?</vt:lpstr>
      <vt:lpstr>Problem context</vt:lpstr>
      <vt:lpstr>Research questions</vt:lpstr>
      <vt:lpstr>Study framework</vt:lpstr>
      <vt:lpstr>Empirical setting</vt:lpstr>
      <vt:lpstr>Our data covers ~47% OF world population and ~30% of world GDP</vt:lpstr>
      <vt:lpstr>PowerPoint Presentation</vt:lpstr>
      <vt:lpstr>Broad coverage of product categories and brands</vt:lpstr>
      <vt:lpstr>Detailed Metrics for1600+ brands</vt:lpstr>
      <vt:lpstr>Variation across 14 countries and 14 categories</vt:lpstr>
      <vt:lpstr>Method</vt:lpstr>
      <vt:lpstr>Estimated (long-term) Elasticities across countries</vt:lpstr>
      <vt:lpstr>PowerPoint Presentation</vt:lpstr>
      <vt:lpstr>Factors affecting long-term elasticities</vt:lpstr>
      <vt:lpstr>Discussion</vt:lpstr>
      <vt:lpstr>Price elasticities are relatively small</vt:lpstr>
      <vt:lpstr>Price elasticities stronger for high equity brands</vt:lpstr>
      <vt:lpstr>Price sensitivity higher in richer countries</vt:lpstr>
      <vt:lpstr>Role of Societal stratification</vt:lpstr>
      <vt:lpstr>Favorable Country-of-origin (COO) image</vt:lpstr>
      <vt:lpstr>No differences between emerging &amp; developed economies</vt:lpstr>
      <vt:lpstr>Illustrative application  Expenditure allocation based on distribution elasticities</vt:lpstr>
      <vt:lpstr>Thanks!</vt:lpstr>
      <vt:lpstr>PowerPoint Presentation</vt:lpstr>
    </vt:vector>
  </TitlesOfParts>
  <Manager/>
  <Company>Tilburg University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Cross-National Differenes in Market Response</dc:title>
  <dc:subject/>
  <dc:creator>Hannes Datta, Harald van Heerde, Marnik Dekimpe and Jan-Benedict Steenkamp</dc:creator>
  <cp:keywords/>
  <dc:description/>
  <cp:lastModifiedBy>Hannes Datta</cp:lastModifiedBy>
  <cp:revision>1610</cp:revision>
  <cp:lastPrinted>2020-10-15T22:53:37Z</cp:lastPrinted>
  <dcterms:created xsi:type="dcterms:W3CDTF">2010-08-24T14:59:53Z</dcterms:created>
  <dcterms:modified xsi:type="dcterms:W3CDTF">2022-07-27T10:00:42Z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0x010100FD7B9E2F759E114B8B1A556110CA9A6E</vt:lpwstr>
  </property>
</Properties>
</file>